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handoutMasterIdLst>
    <p:handoutMasterId r:id="rId37"/>
  </p:handoutMasterIdLst>
  <p:sldIdLst>
    <p:sldId id="256" r:id="rId2"/>
    <p:sldId id="288" r:id="rId3"/>
    <p:sldId id="270" r:id="rId4"/>
    <p:sldId id="274" r:id="rId5"/>
    <p:sldId id="287" r:id="rId6"/>
    <p:sldId id="304" r:id="rId7"/>
    <p:sldId id="310" r:id="rId8"/>
    <p:sldId id="266" r:id="rId9"/>
    <p:sldId id="271" r:id="rId10"/>
    <p:sldId id="311" r:id="rId11"/>
    <p:sldId id="279" r:id="rId12"/>
    <p:sldId id="297" r:id="rId13"/>
    <p:sldId id="278" r:id="rId14"/>
    <p:sldId id="275" r:id="rId15"/>
    <p:sldId id="292" r:id="rId16"/>
    <p:sldId id="299" r:id="rId17"/>
    <p:sldId id="300" r:id="rId18"/>
    <p:sldId id="301" r:id="rId19"/>
    <p:sldId id="303" r:id="rId20"/>
    <p:sldId id="285" r:id="rId21"/>
    <p:sldId id="291" r:id="rId22"/>
    <p:sldId id="281" r:id="rId23"/>
    <p:sldId id="296" r:id="rId24"/>
    <p:sldId id="282" r:id="rId25"/>
    <p:sldId id="284" r:id="rId26"/>
    <p:sldId id="290" r:id="rId27"/>
    <p:sldId id="312" r:id="rId28"/>
    <p:sldId id="308" r:id="rId29"/>
    <p:sldId id="267" r:id="rId30"/>
    <p:sldId id="313" r:id="rId31"/>
    <p:sldId id="293" r:id="rId32"/>
    <p:sldId id="314" r:id="rId33"/>
    <p:sldId id="305" r:id="rId34"/>
    <p:sldId id="309" r:id="rId3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F6F6F"/>
    <a:srgbClr val="D7D7D7"/>
    <a:srgbClr val="EE3C3C"/>
    <a:srgbClr val="383838"/>
    <a:srgbClr val="777777"/>
    <a:srgbClr val="F2AA84"/>
    <a:srgbClr val="74271A"/>
    <a:srgbClr val="A63825"/>
    <a:srgbClr val="9E37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90" d="100"/>
          <a:sy n="90" d="100"/>
        </p:scale>
        <p:origin x="732" y="180"/>
      </p:cViewPr>
      <p:guideLst/>
    </p:cSldViewPr>
  </p:slideViewPr>
  <p:notesTextViewPr>
    <p:cViewPr>
      <p:scale>
        <a:sx n="1" d="1"/>
        <a:sy n="1" d="1"/>
      </p:scale>
      <p:origin x="0" y="0"/>
    </p:cViewPr>
  </p:notesTextViewPr>
  <p:sorterViewPr>
    <p:cViewPr>
      <p:scale>
        <a:sx n="100" d="100"/>
        <a:sy n="100" d="100"/>
      </p:scale>
      <p:origin x="0" y="-4134"/>
    </p:cViewPr>
  </p:sorterViewPr>
  <p:notesViewPr>
    <p:cSldViewPr snapToGrid="0">
      <p:cViewPr varScale="1">
        <p:scale>
          <a:sx n="76" d="100"/>
          <a:sy n="76" d="100"/>
        </p:scale>
        <p:origin x="399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A12640-3B0A-0264-54C7-624C6471C42D}"/>
              </a:ext>
            </a:extLst>
          </p:cNvPr>
          <p:cNvSpPr>
            <a:spLocks noGrp="1"/>
          </p:cNvSpPr>
          <p:nvPr>
            <p:ph type="hdr" sz="quarter"/>
          </p:nvPr>
        </p:nvSpPr>
        <p:spPr>
          <a:xfrm>
            <a:off x="0" y="1"/>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a16="http://schemas.microsoft.com/office/drawing/2014/main" id="{ED8D235C-4F3F-65BF-E8E0-498B502E19C4}"/>
              </a:ext>
            </a:extLst>
          </p:cNvPr>
          <p:cNvSpPr>
            <a:spLocks noGrp="1"/>
          </p:cNvSpPr>
          <p:nvPr>
            <p:ph type="dt" sz="quarter" idx="1"/>
          </p:nvPr>
        </p:nvSpPr>
        <p:spPr>
          <a:xfrm>
            <a:off x="3936768" y="1"/>
            <a:ext cx="3011699" cy="463408"/>
          </a:xfrm>
          <a:prstGeom prst="rect">
            <a:avLst/>
          </a:prstGeom>
        </p:spPr>
        <p:txBody>
          <a:bodyPr vert="horz" lIns="92492" tIns="46246" rIns="92492" bIns="46246" rtlCol="0"/>
          <a:lstStyle>
            <a:lvl1pPr algn="r">
              <a:defRPr sz="1200"/>
            </a:lvl1pPr>
          </a:lstStyle>
          <a:p>
            <a:fld id="{073B6ACA-DAC8-40DC-9452-2A9F6C154117}" type="datetimeFigureOut">
              <a:rPr lang="en-US" smtClean="0"/>
              <a:t>4/8/2026</a:t>
            </a:fld>
            <a:endParaRPr lang="en-US"/>
          </a:p>
        </p:txBody>
      </p:sp>
      <p:sp>
        <p:nvSpPr>
          <p:cNvPr id="4" name="Footer Placeholder 3">
            <a:extLst>
              <a:ext uri="{FF2B5EF4-FFF2-40B4-BE49-F238E27FC236}">
                <a16:creationId xmlns:a16="http://schemas.microsoft.com/office/drawing/2014/main" id="{4AB83A64-09B0-A246-4E8F-252FCECE5762}"/>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06F59A7-E590-D9B2-4855-ED844A52D45C}"/>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C9918F9D-CCCE-4975-B725-9E4E1609144D}" type="slidenum">
              <a:rPr lang="en-US" smtClean="0"/>
              <a:t>‹#›</a:t>
            </a:fld>
            <a:endParaRPr lang="en-US"/>
          </a:p>
        </p:txBody>
      </p:sp>
    </p:spTree>
    <p:extLst>
      <p:ext uri="{BB962C8B-B14F-4D97-AF65-F5344CB8AC3E}">
        <p14:creationId xmlns:p14="http://schemas.microsoft.com/office/powerpoint/2010/main" val="13414779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1"/>
            <a:ext cx="3011699" cy="463408"/>
          </a:xfrm>
          <a:prstGeom prst="rect">
            <a:avLst/>
          </a:prstGeom>
        </p:spPr>
        <p:txBody>
          <a:bodyPr vert="horz" lIns="92492" tIns="46246" rIns="92492" bIns="46246" rtlCol="0"/>
          <a:lstStyle>
            <a:lvl1pPr algn="r">
              <a:defRPr sz="1200"/>
            </a:lvl1pPr>
          </a:lstStyle>
          <a:p>
            <a:fld id="{AE09D813-4F42-45F3-A086-D99BBFA9E176}" type="datetimeFigureOut">
              <a:rPr lang="en-US" smtClean="0"/>
              <a:t>4/6/2026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0"/>
            <a:ext cx="5560060" cy="3636706"/>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A42DF9E4-BE14-434F-A6F4-39CE1F2E2879}" type="slidenum">
              <a:rPr lang="en-US" smtClean="0"/>
              <a:t>‹#›</a:t>
            </a:fld>
            <a:endParaRPr lang="en-US"/>
          </a:p>
        </p:txBody>
      </p:sp>
    </p:spTree>
    <p:extLst>
      <p:ext uri="{BB962C8B-B14F-4D97-AF65-F5344CB8AC3E}">
        <p14:creationId xmlns:p14="http://schemas.microsoft.com/office/powerpoint/2010/main" val="1342703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2DF9E4-BE14-434F-A6F4-39CE1F2E2879}" type="slidenum">
              <a:rPr lang="en-US" smtClean="0"/>
              <a:t>1</a:t>
            </a:fld>
            <a:endParaRPr lang="en-US"/>
          </a:p>
        </p:txBody>
      </p:sp>
    </p:spTree>
    <p:extLst>
      <p:ext uri="{BB962C8B-B14F-4D97-AF65-F5344CB8AC3E}">
        <p14:creationId xmlns:p14="http://schemas.microsoft.com/office/powerpoint/2010/main" val="1599046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2DF9E4-BE14-434F-A6F4-39CE1F2E2879}" type="slidenum">
              <a:rPr lang="en-US" smtClean="0"/>
              <a:t>11</a:t>
            </a:fld>
            <a:endParaRPr lang="en-US"/>
          </a:p>
        </p:txBody>
      </p:sp>
    </p:spTree>
    <p:extLst>
      <p:ext uri="{BB962C8B-B14F-4D97-AF65-F5344CB8AC3E}">
        <p14:creationId xmlns:p14="http://schemas.microsoft.com/office/powerpoint/2010/main" val="140478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34C3E-FD62-3E7A-6727-2BC067CA9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DECD5-EA83-8BF7-87F3-3B73E666C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6864E6-98A3-7EA1-CB79-702D755A65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B72502-4DF8-B244-4166-C43E6B00B641}"/>
              </a:ext>
            </a:extLst>
          </p:cNvPr>
          <p:cNvSpPr>
            <a:spLocks noGrp="1"/>
          </p:cNvSpPr>
          <p:nvPr>
            <p:ph type="sldNum" sz="quarter" idx="5"/>
          </p:nvPr>
        </p:nvSpPr>
        <p:spPr/>
        <p:txBody>
          <a:bodyPr/>
          <a:lstStyle/>
          <a:p>
            <a:fld id="{A42DF9E4-BE14-434F-A6F4-39CE1F2E2879}" type="slidenum">
              <a:rPr lang="en-US" smtClean="0"/>
              <a:t>28</a:t>
            </a:fld>
            <a:endParaRPr lang="en-US"/>
          </a:p>
        </p:txBody>
      </p:sp>
    </p:spTree>
    <p:extLst>
      <p:ext uri="{BB962C8B-B14F-4D97-AF65-F5344CB8AC3E}">
        <p14:creationId xmlns:p14="http://schemas.microsoft.com/office/powerpoint/2010/main" val="4038412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B8A-97A3-DA02-DCE2-CC3BDF0E6D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DAF0CC-0722-36B5-2D47-A745016FA6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C371C1-B1A1-BA8A-CABE-F0B8E3488729}"/>
              </a:ext>
            </a:extLst>
          </p:cNvPr>
          <p:cNvSpPr>
            <a:spLocks noGrp="1"/>
          </p:cNvSpPr>
          <p:nvPr>
            <p:ph type="dt" sz="half" idx="10"/>
          </p:nvPr>
        </p:nvSpPr>
        <p:spPr/>
        <p:txBody>
          <a:bodyPr/>
          <a:lstStyle/>
          <a:p>
            <a:r>
              <a:rPr lang="en-US"/>
              <a:t>4/2/2026</a:t>
            </a:r>
          </a:p>
        </p:txBody>
      </p:sp>
      <p:sp>
        <p:nvSpPr>
          <p:cNvPr id="5" name="Footer Placeholder 4">
            <a:extLst>
              <a:ext uri="{FF2B5EF4-FFF2-40B4-BE49-F238E27FC236}">
                <a16:creationId xmlns:a16="http://schemas.microsoft.com/office/drawing/2014/main" id="{50C9C944-0C90-59DE-F531-36B734C0B5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C217DB-3ACE-85E9-04AC-F59C086C42E7}"/>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504641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3C401-F7AB-F162-1646-C84D290C70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8B1298-CC2A-4ADD-4AE8-E2743C0FE5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9C9A1-ADF3-0019-1E9D-329CD9DF7750}"/>
              </a:ext>
            </a:extLst>
          </p:cNvPr>
          <p:cNvSpPr>
            <a:spLocks noGrp="1"/>
          </p:cNvSpPr>
          <p:nvPr>
            <p:ph type="dt" sz="half" idx="10"/>
          </p:nvPr>
        </p:nvSpPr>
        <p:spPr/>
        <p:txBody>
          <a:bodyPr/>
          <a:lstStyle/>
          <a:p>
            <a:r>
              <a:rPr lang="en-US"/>
              <a:t>4/2/2026</a:t>
            </a:r>
          </a:p>
        </p:txBody>
      </p:sp>
      <p:sp>
        <p:nvSpPr>
          <p:cNvPr id="5" name="Footer Placeholder 4">
            <a:extLst>
              <a:ext uri="{FF2B5EF4-FFF2-40B4-BE49-F238E27FC236}">
                <a16:creationId xmlns:a16="http://schemas.microsoft.com/office/drawing/2014/main" id="{71D7DBA1-274A-FAA6-2898-877FBDBAE7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AE26F-19E1-23A3-1A2F-239C1A7D86F4}"/>
              </a:ext>
            </a:extLst>
          </p:cNvPr>
          <p:cNvSpPr>
            <a:spLocks noGrp="1"/>
          </p:cNvSpPr>
          <p:nvPr>
            <p:ph type="sldNum" sz="quarter" idx="12"/>
          </p:nvPr>
        </p:nvSpPr>
        <p:spPr/>
        <p:txBody>
          <a:bodyPr/>
          <a:lstStyle/>
          <a:p>
            <a:fld id="{CFBA054B-C62C-4095-9B9E-F7FF7C402486}" type="slidenum">
              <a:rPr lang="en-US" smtClean="0"/>
              <a:pPr/>
              <a:t>‹#›</a:t>
            </a:fld>
            <a:endParaRPr lang="en-US"/>
          </a:p>
        </p:txBody>
      </p:sp>
    </p:spTree>
    <p:extLst>
      <p:ext uri="{BB962C8B-B14F-4D97-AF65-F5344CB8AC3E}">
        <p14:creationId xmlns:p14="http://schemas.microsoft.com/office/powerpoint/2010/main" val="602311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FC82-07BF-4E5E-9E9C-54EEB3D1F3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2F9C7E-9377-A899-D550-43A73EC0B39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43B77E-F034-969E-41C6-4B7C974FA260}"/>
              </a:ext>
            </a:extLst>
          </p:cNvPr>
          <p:cNvSpPr>
            <a:spLocks noGrp="1"/>
          </p:cNvSpPr>
          <p:nvPr>
            <p:ph type="dt" sz="half" idx="10"/>
          </p:nvPr>
        </p:nvSpPr>
        <p:spPr/>
        <p:txBody>
          <a:bodyPr/>
          <a:lstStyle/>
          <a:p>
            <a:r>
              <a:rPr lang="en-US"/>
              <a:t>4/2/2026</a:t>
            </a:r>
          </a:p>
        </p:txBody>
      </p:sp>
      <p:sp>
        <p:nvSpPr>
          <p:cNvPr id="5" name="Footer Placeholder 4">
            <a:extLst>
              <a:ext uri="{FF2B5EF4-FFF2-40B4-BE49-F238E27FC236}">
                <a16:creationId xmlns:a16="http://schemas.microsoft.com/office/drawing/2014/main" id="{58EE607C-F610-3442-6592-B7FB79327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55D06-8CCE-F15C-3418-95A80A61C008}"/>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207008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10490-BDC7-F45F-ED97-ADD38A0854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D2CD42-8F72-C691-5EB3-F78502A5B2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83841B-13D0-0C6C-CECA-B747758145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366FD4-9790-0CCB-A1BF-0C20EBE47E45}"/>
              </a:ext>
            </a:extLst>
          </p:cNvPr>
          <p:cNvSpPr>
            <a:spLocks noGrp="1"/>
          </p:cNvSpPr>
          <p:nvPr>
            <p:ph type="dt" sz="half" idx="10"/>
          </p:nvPr>
        </p:nvSpPr>
        <p:spPr/>
        <p:txBody>
          <a:bodyPr/>
          <a:lstStyle/>
          <a:p>
            <a:r>
              <a:rPr lang="en-US"/>
              <a:t>4/2/2026</a:t>
            </a:r>
          </a:p>
        </p:txBody>
      </p:sp>
      <p:sp>
        <p:nvSpPr>
          <p:cNvPr id="6" name="Footer Placeholder 5">
            <a:extLst>
              <a:ext uri="{FF2B5EF4-FFF2-40B4-BE49-F238E27FC236}">
                <a16:creationId xmlns:a16="http://schemas.microsoft.com/office/drawing/2014/main" id="{A87ADDE1-DD98-6588-D8A5-967AD3C807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5037BD-CD8B-9C80-602D-B09D775AFD57}"/>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3123044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015C5-99F7-6D81-0F1A-A250C32305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EF0122-09A8-63F8-D57F-A583D657C2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6B16BD-2946-8893-E7B3-771EAD9F10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0EDE3E-15C2-4D5F-4470-AC960294FF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84E56A-9F97-4A8B-91CA-6B0CD5BC50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B88D1D-985D-9E25-3BF3-3DB0BF132AED}"/>
              </a:ext>
            </a:extLst>
          </p:cNvPr>
          <p:cNvSpPr>
            <a:spLocks noGrp="1"/>
          </p:cNvSpPr>
          <p:nvPr>
            <p:ph type="dt" sz="half" idx="10"/>
          </p:nvPr>
        </p:nvSpPr>
        <p:spPr/>
        <p:txBody>
          <a:bodyPr/>
          <a:lstStyle/>
          <a:p>
            <a:r>
              <a:rPr lang="en-US"/>
              <a:t>4/2/2026</a:t>
            </a:r>
          </a:p>
        </p:txBody>
      </p:sp>
      <p:sp>
        <p:nvSpPr>
          <p:cNvPr id="8" name="Footer Placeholder 7">
            <a:extLst>
              <a:ext uri="{FF2B5EF4-FFF2-40B4-BE49-F238E27FC236}">
                <a16:creationId xmlns:a16="http://schemas.microsoft.com/office/drawing/2014/main" id="{CD48E5C6-0B09-79C5-2253-FEE1986E89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D73BAA-C18F-6158-9DB9-08B68E4CB31E}"/>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185756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8BAB1-8427-EF8A-4259-1F9A7ECDEC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1D4FE2-B1B1-99E7-F462-900722004570}"/>
              </a:ext>
            </a:extLst>
          </p:cNvPr>
          <p:cNvSpPr>
            <a:spLocks noGrp="1"/>
          </p:cNvSpPr>
          <p:nvPr>
            <p:ph type="dt" sz="half" idx="10"/>
          </p:nvPr>
        </p:nvSpPr>
        <p:spPr/>
        <p:txBody>
          <a:bodyPr/>
          <a:lstStyle/>
          <a:p>
            <a:r>
              <a:rPr lang="en-US"/>
              <a:t>4/2/2026</a:t>
            </a:r>
          </a:p>
        </p:txBody>
      </p:sp>
      <p:sp>
        <p:nvSpPr>
          <p:cNvPr id="4" name="Footer Placeholder 3">
            <a:extLst>
              <a:ext uri="{FF2B5EF4-FFF2-40B4-BE49-F238E27FC236}">
                <a16:creationId xmlns:a16="http://schemas.microsoft.com/office/drawing/2014/main" id="{164B8F4E-1E2A-12E6-F63B-025C1E0576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369AAE-A3F2-5D1A-70C2-18AABFB04F26}"/>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1629117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DBB507-9751-21B2-24BC-8A787C197B4A}"/>
              </a:ext>
            </a:extLst>
          </p:cNvPr>
          <p:cNvSpPr>
            <a:spLocks noGrp="1"/>
          </p:cNvSpPr>
          <p:nvPr>
            <p:ph type="dt" sz="half" idx="10"/>
          </p:nvPr>
        </p:nvSpPr>
        <p:spPr/>
        <p:txBody>
          <a:bodyPr/>
          <a:lstStyle/>
          <a:p>
            <a:r>
              <a:rPr lang="en-US"/>
              <a:t>4/2/2026</a:t>
            </a:r>
          </a:p>
        </p:txBody>
      </p:sp>
      <p:sp>
        <p:nvSpPr>
          <p:cNvPr id="3" name="Footer Placeholder 2">
            <a:extLst>
              <a:ext uri="{FF2B5EF4-FFF2-40B4-BE49-F238E27FC236}">
                <a16:creationId xmlns:a16="http://schemas.microsoft.com/office/drawing/2014/main" id="{BDED11F4-2BA0-E35C-CAB0-136F44C7E2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BE6832-93A1-CDF7-B1FC-593170CFDB02}"/>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8097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7A867-50D1-B88D-2FE6-2961F5B94E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9CF7FB-E441-5ED2-0DBD-58F81DA438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E889B3-3131-067A-B5F8-3CA10F70DB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A4F119-41F0-2DE5-667A-F4180BD426E7}"/>
              </a:ext>
            </a:extLst>
          </p:cNvPr>
          <p:cNvSpPr>
            <a:spLocks noGrp="1"/>
          </p:cNvSpPr>
          <p:nvPr>
            <p:ph type="dt" sz="half" idx="10"/>
          </p:nvPr>
        </p:nvSpPr>
        <p:spPr/>
        <p:txBody>
          <a:bodyPr/>
          <a:lstStyle/>
          <a:p>
            <a:r>
              <a:rPr lang="en-US"/>
              <a:t>4/2/2026</a:t>
            </a:r>
          </a:p>
        </p:txBody>
      </p:sp>
      <p:sp>
        <p:nvSpPr>
          <p:cNvPr id="6" name="Footer Placeholder 5">
            <a:extLst>
              <a:ext uri="{FF2B5EF4-FFF2-40B4-BE49-F238E27FC236}">
                <a16:creationId xmlns:a16="http://schemas.microsoft.com/office/drawing/2014/main" id="{2F04E1A5-C122-1413-DDA0-134EED9557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1FF6C9-035A-4D7F-42E5-33EEE3B04C0E}"/>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951470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2F642-AD41-F0F4-D9B4-DBF8548169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3A68C2-DE0C-F0F4-215A-926024E239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5180AC-EEEA-D340-F004-07299B69D0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7A2C2B-15BE-1249-B721-8EAC7B4A0246}"/>
              </a:ext>
            </a:extLst>
          </p:cNvPr>
          <p:cNvSpPr>
            <a:spLocks noGrp="1"/>
          </p:cNvSpPr>
          <p:nvPr>
            <p:ph type="dt" sz="half" idx="10"/>
          </p:nvPr>
        </p:nvSpPr>
        <p:spPr/>
        <p:txBody>
          <a:bodyPr/>
          <a:lstStyle/>
          <a:p>
            <a:r>
              <a:rPr lang="en-US"/>
              <a:t>4/2/2026</a:t>
            </a:r>
          </a:p>
        </p:txBody>
      </p:sp>
      <p:sp>
        <p:nvSpPr>
          <p:cNvPr id="6" name="Footer Placeholder 5">
            <a:extLst>
              <a:ext uri="{FF2B5EF4-FFF2-40B4-BE49-F238E27FC236}">
                <a16:creationId xmlns:a16="http://schemas.microsoft.com/office/drawing/2014/main" id="{495426B8-AFAF-7B4F-8AF8-AD28986B08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FF0D99-EA74-D12B-E088-69D1A076DC6D}"/>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3464797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38CB1-8136-27A0-7F56-FFCBFDA772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AE74BC-D2BB-7E72-A68E-5457ECF16A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A18944-BFB2-6D57-8342-E4A78608E3D2}"/>
              </a:ext>
            </a:extLst>
          </p:cNvPr>
          <p:cNvSpPr>
            <a:spLocks noGrp="1"/>
          </p:cNvSpPr>
          <p:nvPr>
            <p:ph type="dt" sz="half" idx="10"/>
          </p:nvPr>
        </p:nvSpPr>
        <p:spPr/>
        <p:txBody>
          <a:bodyPr/>
          <a:lstStyle/>
          <a:p>
            <a:r>
              <a:rPr lang="en-US"/>
              <a:t>4/2/2026</a:t>
            </a:r>
          </a:p>
        </p:txBody>
      </p:sp>
      <p:sp>
        <p:nvSpPr>
          <p:cNvPr id="5" name="Footer Placeholder 4">
            <a:extLst>
              <a:ext uri="{FF2B5EF4-FFF2-40B4-BE49-F238E27FC236}">
                <a16:creationId xmlns:a16="http://schemas.microsoft.com/office/drawing/2014/main" id="{8A151469-C223-5033-DA9F-689A4F79A7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303AC9-1906-9C0F-9F15-0ED48422BA0D}"/>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3228714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980AE2-4A3A-414E-D919-36483C46CB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98DD2C-DEF6-1C3C-7C21-4F11F47A6E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62A807-2C7B-6D19-F58C-E0DA842FF633}"/>
              </a:ext>
            </a:extLst>
          </p:cNvPr>
          <p:cNvSpPr>
            <a:spLocks noGrp="1"/>
          </p:cNvSpPr>
          <p:nvPr>
            <p:ph type="dt" sz="half" idx="10"/>
          </p:nvPr>
        </p:nvSpPr>
        <p:spPr/>
        <p:txBody>
          <a:bodyPr/>
          <a:lstStyle/>
          <a:p>
            <a:r>
              <a:rPr lang="en-US"/>
              <a:t>4/2/2026</a:t>
            </a:r>
          </a:p>
        </p:txBody>
      </p:sp>
      <p:sp>
        <p:nvSpPr>
          <p:cNvPr id="5" name="Footer Placeholder 4">
            <a:extLst>
              <a:ext uri="{FF2B5EF4-FFF2-40B4-BE49-F238E27FC236}">
                <a16:creationId xmlns:a16="http://schemas.microsoft.com/office/drawing/2014/main" id="{E3C72A5A-17AC-5F7D-922D-2C15C547DA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AA2CF-9436-51E2-D50C-5C1D1204F315}"/>
              </a:ext>
            </a:extLst>
          </p:cNvPr>
          <p:cNvSpPr>
            <a:spLocks noGrp="1"/>
          </p:cNvSpPr>
          <p:nvPr>
            <p:ph type="sldNum" sz="quarter" idx="12"/>
          </p:nvPr>
        </p:nvSpPr>
        <p:spPr/>
        <p:txBody>
          <a:bodyPr/>
          <a:lstStyle/>
          <a:p>
            <a:fld id="{CFBA054B-C62C-4095-9B9E-F7FF7C402486}" type="slidenum">
              <a:rPr lang="en-US" smtClean="0"/>
              <a:t>‹#›</a:t>
            </a:fld>
            <a:endParaRPr lang="en-US"/>
          </a:p>
        </p:txBody>
      </p:sp>
    </p:spTree>
    <p:extLst>
      <p:ext uri="{BB962C8B-B14F-4D97-AF65-F5344CB8AC3E}">
        <p14:creationId xmlns:p14="http://schemas.microsoft.com/office/powerpoint/2010/main" val="126976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A5B99F-308B-DBAA-BBC0-DAC07610DC27}"/>
              </a:ext>
            </a:extLst>
          </p:cNvPr>
          <p:cNvSpPr>
            <a:spLocks noGrp="1"/>
          </p:cNvSpPr>
          <p:nvPr>
            <p:ph type="title"/>
          </p:nvPr>
        </p:nvSpPr>
        <p:spPr>
          <a:xfrm>
            <a:off x="838200" y="165100"/>
            <a:ext cx="10515600" cy="7778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0DED44-D587-DAD8-BA9F-3B0EEA477892}"/>
              </a:ext>
            </a:extLst>
          </p:cNvPr>
          <p:cNvSpPr>
            <a:spLocks noGrp="1"/>
          </p:cNvSpPr>
          <p:nvPr>
            <p:ph type="body" idx="1"/>
          </p:nvPr>
        </p:nvSpPr>
        <p:spPr>
          <a:xfrm>
            <a:off x="838200" y="1266825"/>
            <a:ext cx="10515600" cy="49101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C1ED3-24F5-D0A6-90BE-15768D286D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Georgia" panose="02040502050405020303" pitchFamily="18" charset="0"/>
              </a:defRPr>
            </a:lvl1pPr>
          </a:lstStyle>
          <a:p>
            <a:r>
              <a:rPr lang="en-US"/>
              <a:t>4/2/2026</a:t>
            </a:r>
          </a:p>
        </p:txBody>
      </p:sp>
      <p:sp>
        <p:nvSpPr>
          <p:cNvPr id="5" name="Footer Placeholder 4">
            <a:extLst>
              <a:ext uri="{FF2B5EF4-FFF2-40B4-BE49-F238E27FC236}">
                <a16:creationId xmlns:a16="http://schemas.microsoft.com/office/drawing/2014/main" id="{0D1C37F6-77E1-E323-4514-6D00BCB0CD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888F93FE-D1DF-38FE-E743-AE5D11E688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Georgia" panose="02040502050405020303" pitchFamily="18" charset="0"/>
              </a:defRPr>
            </a:lvl1pPr>
          </a:lstStyle>
          <a:p>
            <a:fld id="{CFBA054B-C62C-4095-9B9E-F7FF7C402486}" type="slidenum">
              <a:rPr lang="en-US" smtClean="0"/>
              <a:pPr/>
              <a:t>‹#›</a:t>
            </a:fld>
            <a:endParaRPr lang="en-US"/>
          </a:p>
        </p:txBody>
      </p:sp>
    </p:spTree>
    <p:extLst>
      <p:ext uri="{BB962C8B-B14F-4D97-AF65-F5344CB8AC3E}">
        <p14:creationId xmlns:p14="http://schemas.microsoft.com/office/powerpoint/2010/main" val="3581145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3600" kern="1200">
          <a:solidFill>
            <a:schemeClr val="bg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Georgia" panose="0204050205040502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Georgia" panose="0204050205040502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Georgia" panose="0204050205040502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6.svg"/><Relationship Id="rId2" Type="http://schemas.openxmlformats.org/officeDocument/2006/relationships/hyperlink" Target="https://en.wikipedia.org/wiki/Texas_State_Highway_114#/media/File:Texas_114_1917.svg" TargetMode="External"/><Relationship Id="rId1" Type="http://schemas.openxmlformats.org/officeDocument/2006/relationships/slideLayout" Target="../slideLayouts/slideLayout6.xml"/><Relationship Id="rId6" Type="http://schemas.openxmlformats.org/officeDocument/2006/relationships/hyperlink" Target="https://commons.wikimedia.org/wiki/User:MatthewAnderson707" TargetMode="External"/><Relationship Id="rId5" Type="http://schemas.openxmlformats.org/officeDocument/2006/relationships/hyperlink" Target="https://maps.app.goo.gl/Wj8Mh14BQpvZMwju9"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5.png"/><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hyperlink" Target="https://www.beg.utexas.edu/texas-through-time/palo-pinto.html" TargetMode="External"/><Relationship Id="rId2" Type="http://schemas.openxmlformats.org/officeDocument/2006/relationships/hyperlink" Target="https://www.americanforests.org/article/the-cross-timbers-the-ancient-forest-at-americas-crossroads/" TargetMode="External"/><Relationship Id="rId1" Type="http://schemas.openxmlformats.org/officeDocument/2006/relationships/slideLayout" Target="../slideLayouts/slideLayout2.xml"/><Relationship Id="rId4" Type="http://schemas.openxmlformats.org/officeDocument/2006/relationships/hyperlink" Target="https://stratigraphy.org/ICSchart/ChronostratChart2024-12.pdf"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noaa.gov/jetstream/global/climate-zones/jetstream-max-addition-k-ppen-geiger-climate-subdivisions" TargetMode="External"/><Relationship Id="rId2" Type="http://schemas.openxmlformats.org/officeDocument/2006/relationships/hyperlink" Target="https://www.kgs.ku.edu/Publications/Oil/primer03.html" TargetMode="External"/><Relationship Id="rId1" Type="http://schemas.openxmlformats.org/officeDocument/2006/relationships/slideLayout" Target="../slideLayouts/slideLayout2.xml"/><Relationship Id="rId4" Type="http://schemas.openxmlformats.org/officeDocument/2006/relationships/hyperlink" Target="https://prism.oregonstate.edu/"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en-us.topographic-map.com/map-48b4tp/Jacksboro/?zoom=10&amp;center=32.99553%2C-97.45758" TargetMode="External"/><Relationship Id="rId2" Type="http://schemas.openxmlformats.org/officeDocument/2006/relationships/hyperlink" Target="https://www.youtube.com/watch?v=peP4K_WT5bc" TargetMode="External"/><Relationship Id="rId1" Type="http://schemas.openxmlformats.org/officeDocument/2006/relationships/slideLayout" Target="../slideLayouts/slideLayout2.xml"/><Relationship Id="rId5" Type="http://schemas.openxmlformats.org/officeDocument/2006/relationships/hyperlink" Target="https://www.census.gov/quickfacts" TargetMode="External"/><Relationship Id="rId4" Type="http://schemas.openxmlformats.org/officeDocument/2006/relationships/hyperlink" Target="https://www.uiltexas.org/historical-archives/athletics/archives/basketball/boys_champions.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commons.wikimedia.org/wiki/File:Caprock_Escarpment_Garza_County_Texas_2010.jpg" TargetMode="External"/><Relationship Id="rId2" Type="http://schemas.openxmlformats.org/officeDocument/2006/relationships/hyperlink" Target="https://en.wikipedia.org/wiki/Farm_to_Market_Road_669" TargetMode="External"/><Relationship Id="rId1" Type="http://schemas.openxmlformats.org/officeDocument/2006/relationships/slideLayout" Target="../slideLayouts/slideLayout2.xml"/><Relationship Id="rId6" Type="http://schemas.openxmlformats.org/officeDocument/2006/relationships/hyperlink" Target="http://www.dallastolubbock.com/" TargetMode="External"/><Relationship Id="rId5" Type="http://schemas.openxmlformats.org/officeDocument/2006/relationships/hyperlink" Target="mailto:Jeff.Hicks@UTDallas.edu" TargetMode="External"/><Relationship Id="rId4" Type="http://schemas.openxmlformats.org/officeDocument/2006/relationships/hyperlink" Target="mailto:Jeff.Hicks@DallastoLubboc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ndscape with a mountain range&#10;&#10;AI-generated content may be incorrect.">
            <a:extLst>
              <a:ext uri="{FF2B5EF4-FFF2-40B4-BE49-F238E27FC236}">
                <a16:creationId xmlns:a16="http://schemas.microsoft.com/office/drawing/2014/main" id="{B9B686E1-9072-4341-5806-0FFF7549A530}"/>
              </a:ext>
            </a:extLst>
          </p:cNvPr>
          <p:cNvPicPr>
            <a:picLocks noChangeAspect="1"/>
          </p:cNvPicPr>
          <p:nvPr/>
        </p:nvPicPr>
        <p:blipFill>
          <a:blip r:embed="rId3">
            <a:alphaModFix amt="72000"/>
            <a:extLst>
              <a:ext uri="{BEBA8EAE-BF5A-486C-A8C5-ECC9F3942E4B}">
                <a14:imgProps xmlns:a14="http://schemas.microsoft.com/office/drawing/2010/main">
                  <a14:imgLayer r:embed="rId4">
                    <a14:imgEffect>
                      <a14:saturation sat="107000"/>
                    </a14:imgEffect>
                  </a14:imgLayer>
                </a14:imgProps>
              </a:ext>
              <a:ext uri="{28A0092B-C50C-407E-A947-70E740481C1C}">
                <a14:useLocalDpi xmlns:a14="http://schemas.microsoft.com/office/drawing/2010/main" val="0"/>
              </a:ext>
            </a:extLst>
          </a:blip>
          <a:srcRect t="20985" b="17449"/>
          <a:stretch>
            <a:fillRect/>
          </a:stretch>
        </p:blipFill>
        <p:spPr>
          <a:xfrm>
            <a:off x="0" y="853536"/>
            <a:ext cx="12192000" cy="5004021"/>
          </a:xfrm>
          <a:prstGeom prst="rect">
            <a:avLst/>
          </a:prstGeom>
        </p:spPr>
      </p:pic>
      <p:sp>
        <p:nvSpPr>
          <p:cNvPr id="2" name="Title 1">
            <a:extLst>
              <a:ext uri="{FF2B5EF4-FFF2-40B4-BE49-F238E27FC236}">
                <a16:creationId xmlns:a16="http://schemas.microsoft.com/office/drawing/2014/main" id="{61B853A3-0B4F-1EF2-B126-700D5E708675}"/>
              </a:ext>
            </a:extLst>
          </p:cNvPr>
          <p:cNvSpPr>
            <a:spLocks noGrp="1"/>
          </p:cNvSpPr>
          <p:nvPr>
            <p:ph type="ctrTitle"/>
          </p:nvPr>
        </p:nvSpPr>
        <p:spPr>
          <a:xfrm>
            <a:off x="1259840" y="522923"/>
            <a:ext cx="9895840" cy="2387600"/>
          </a:xfrm>
        </p:spPr>
        <p:txBody>
          <a:bodyPr>
            <a:normAutofit/>
          </a:bodyPr>
          <a:lstStyle/>
          <a:p>
            <a:r>
              <a:rPr lang="en-US" sz="5400" dirty="0">
                <a:solidFill>
                  <a:srgbClr val="FFFFFF"/>
                </a:solidFill>
              </a:rPr>
              <a:t>Dallas to Lubbock: A Deep Map</a:t>
            </a:r>
          </a:p>
        </p:txBody>
      </p:sp>
      <p:sp>
        <p:nvSpPr>
          <p:cNvPr id="3" name="Subtitle 2">
            <a:extLst>
              <a:ext uri="{FF2B5EF4-FFF2-40B4-BE49-F238E27FC236}">
                <a16:creationId xmlns:a16="http://schemas.microsoft.com/office/drawing/2014/main" id="{344D2F2D-4D7D-3E18-C46B-7350A43C179E}"/>
              </a:ext>
            </a:extLst>
          </p:cNvPr>
          <p:cNvSpPr>
            <a:spLocks noGrp="1"/>
          </p:cNvSpPr>
          <p:nvPr>
            <p:ph type="subTitle" idx="1"/>
          </p:nvPr>
        </p:nvSpPr>
        <p:spPr>
          <a:xfrm>
            <a:off x="1524000" y="2983224"/>
            <a:ext cx="9144000" cy="1655762"/>
          </a:xfrm>
        </p:spPr>
        <p:txBody>
          <a:bodyPr/>
          <a:lstStyle/>
          <a:p>
            <a:r>
              <a:rPr lang="en-US" dirty="0">
                <a:solidFill>
                  <a:srgbClr val="FFFFFF"/>
                </a:solidFill>
              </a:rPr>
              <a:t>Presented to the West Texas Historical Association</a:t>
            </a:r>
          </a:p>
          <a:p>
            <a:r>
              <a:rPr lang="en-US" dirty="0">
                <a:solidFill>
                  <a:srgbClr val="FFFFFF"/>
                </a:solidFill>
              </a:rPr>
              <a:t>Annual Conference, April 10</a:t>
            </a:r>
            <a:r>
              <a:rPr lang="en-US" baseline="30000" dirty="0">
                <a:solidFill>
                  <a:srgbClr val="FFFFFF"/>
                </a:solidFill>
              </a:rPr>
              <a:t>th</a:t>
            </a:r>
            <a:r>
              <a:rPr lang="en-US" dirty="0">
                <a:solidFill>
                  <a:srgbClr val="FFFFFF"/>
                </a:solidFill>
              </a:rPr>
              <a:t>, 2026</a:t>
            </a:r>
          </a:p>
        </p:txBody>
      </p:sp>
    </p:spTree>
    <p:extLst>
      <p:ext uri="{BB962C8B-B14F-4D97-AF65-F5344CB8AC3E}">
        <p14:creationId xmlns:p14="http://schemas.microsoft.com/office/powerpoint/2010/main" val="38903316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B481E-B669-7693-1994-A73097C51A6B}"/>
              </a:ext>
            </a:extLst>
          </p:cNvPr>
          <p:cNvSpPr>
            <a:spLocks noGrp="1"/>
          </p:cNvSpPr>
          <p:nvPr>
            <p:ph type="title"/>
          </p:nvPr>
        </p:nvSpPr>
        <p:spPr>
          <a:xfrm>
            <a:off x="838200" y="165100"/>
            <a:ext cx="10815320" cy="777875"/>
          </a:xfrm>
        </p:spPr>
        <p:txBody>
          <a:bodyPr>
            <a:normAutofit/>
          </a:bodyPr>
          <a:lstStyle/>
          <a:p>
            <a:r>
              <a:rPr lang="en-US" dirty="0"/>
              <a:t>Why “Dallas to Lubbock”? A very simple origin story</a:t>
            </a:r>
          </a:p>
        </p:txBody>
      </p:sp>
      <p:sp>
        <p:nvSpPr>
          <p:cNvPr id="3" name="Content Placeholder 2">
            <a:extLst>
              <a:ext uri="{FF2B5EF4-FFF2-40B4-BE49-F238E27FC236}">
                <a16:creationId xmlns:a16="http://schemas.microsoft.com/office/drawing/2014/main" id="{17F248A9-0865-12FF-EF42-051EBD798179}"/>
              </a:ext>
            </a:extLst>
          </p:cNvPr>
          <p:cNvSpPr>
            <a:spLocks noGrp="1"/>
          </p:cNvSpPr>
          <p:nvPr>
            <p:ph idx="1"/>
          </p:nvPr>
        </p:nvSpPr>
        <p:spPr>
          <a:xfrm>
            <a:off x="838200" y="1266825"/>
            <a:ext cx="10515600" cy="4910138"/>
          </a:xfrm>
        </p:spPr>
        <p:txBody>
          <a:bodyPr>
            <a:normAutofit/>
          </a:bodyPr>
          <a:lstStyle/>
          <a:p>
            <a:r>
              <a:rPr lang="en-US" sz="3200" dirty="0"/>
              <a:t>2015: Daughter enrolls at TTU</a:t>
            </a:r>
          </a:p>
          <a:p>
            <a:pPr lvl="1"/>
            <a:r>
              <a:rPr lang="en-US" sz="2800" dirty="0"/>
              <a:t>I began travelling (speeding) between Dallas and Lubbock</a:t>
            </a:r>
          </a:p>
          <a:p>
            <a:endParaRPr lang="en-US" sz="3200" dirty="0"/>
          </a:p>
          <a:p>
            <a:r>
              <a:rPr lang="en-US" sz="3200" dirty="0"/>
              <a:t>2019: After her graduation…</a:t>
            </a:r>
          </a:p>
          <a:p>
            <a:pPr lvl="1"/>
            <a:r>
              <a:rPr lang="en-US" sz="2800" dirty="0"/>
              <a:t>I slow down, wise up, look around, learn, tell and re-tell</a:t>
            </a:r>
          </a:p>
          <a:p>
            <a:endParaRPr lang="en-US" sz="3200" dirty="0"/>
          </a:p>
          <a:p>
            <a:r>
              <a:rPr lang="en-US" sz="3200" dirty="0"/>
              <a:t>Central Challenge</a:t>
            </a:r>
          </a:p>
          <a:p>
            <a:pPr lvl="1"/>
            <a:r>
              <a:rPr lang="en-US" sz="2800" u="sng" dirty="0"/>
              <a:t>Can I bring coherence to the otherwise unrelated people and places along 330 miles of Texas highways?</a:t>
            </a:r>
            <a:r>
              <a:rPr lang="en-US" sz="2800" baseline="30000" dirty="0"/>
              <a:t>2</a:t>
            </a:r>
          </a:p>
        </p:txBody>
      </p:sp>
      <p:sp>
        <p:nvSpPr>
          <p:cNvPr id="5" name="Slide Number Placeholder 4">
            <a:extLst>
              <a:ext uri="{FF2B5EF4-FFF2-40B4-BE49-F238E27FC236}">
                <a16:creationId xmlns:a16="http://schemas.microsoft.com/office/drawing/2014/main" id="{EF350ECE-EBE4-8890-4645-B3303FB571DA}"/>
              </a:ext>
            </a:extLst>
          </p:cNvPr>
          <p:cNvSpPr>
            <a:spLocks noGrp="1"/>
          </p:cNvSpPr>
          <p:nvPr>
            <p:ph type="sldNum" sz="quarter" idx="12"/>
          </p:nvPr>
        </p:nvSpPr>
        <p:spPr/>
        <p:txBody>
          <a:bodyPr/>
          <a:lstStyle/>
          <a:p>
            <a:fld id="{CFBA054B-C62C-4095-9B9E-F7FF7C402486}" type="slidenum">
              <a:rPr lang="en-US" smtClean="0"/>
              <a:pPr/>
              <a:t>2</a:t>
            </a:fld>
            <a:endParaRPr lang="en-US"/>
          </a:p>
        </p:txBody>
      </p:sp>
    </p:spTree>
    <p:extLst>
      <p:ext uri="{BB962C8B-B14F-4D97-AF65-F5344CB8AC3E}">
        <p14:creationId xmlns:p14="http://schemas.microsoft.com/office/powerpoint/2010/main" val="4149276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AF89-A4CA-D4F6-341B-DEA8DA463AA0}"/>
              </a:ext>
            </a:extLst>
          </p:cNvPr>
          <p:cNvSpPr>
            <a:spLocks noGrp="1"/>
          </p:cNvSpPr>
          <p:nvPr>
            <p:ph type="title"/>
          </p:nvPr>
        </p:nvSpPr>
        <p:spPr>
          <a:xfrm>
            <a:off x="838200" y="165100"/>
            <a:ext cx="10515600" cy="777875"/>
          </a:xfrm>
        </p:spPr>
        <p:txBody>
          <a:bodyPr/>
          <a:lstStyle/>
          <a:p>
            <a:r>
              <a:rPr lang="en-US" dirty="0"/>
              <a:t>What’s a “Deep Map”?</a:t>
            </a:r>
            <a:r>
              <a:rPr lang="en-US" baseline="30000" dirty="0"/>
              <a:t>1</a:t>
            </a:r>
          </a:p>
        </p:txBody>
      </p:sp>
      <p:sp>
        <p:nvSpPr>
          <p:cNvPr id="3" name="Content Placeholder 2">
            <a:extLst>
              <a:ext uri="{FF2B5EF4-FFF2-40B4-BE49-F238E27FC236}">
                <a16:creationId xmlns:a16="http://schemas.microsoft.com/office/drawing/2014/main" id="{CF556B4E-B2E3-D1E8-6CF3-EB34096F66DA}"/>
              </a:ext>
            </a:extLst>
          </p:cNvPr>
          <p:cNvSpPr>
            <a:spLocks noGrp="1"/>
          </p:cNvSpPr>
          <p:nvPr>
            <p:ph idx="1"/>
          </p:nvPr>
        </p:nvSpPr>
        <p:spPr>
          <a:xfrm>
            <a:off x="838200" y="1266825"/>
            <a:ext cx="10515600" cy="4910138"/>
          </a:xfrm>
        </p:spPr>
        <p:txBody>
          <a:bodyPr>
            <a:normAutofit lnSpcReduction="10000"/>
          </a:bodyPr>
          <a:lstStyle/>
          <a:p>
            <a:r>
              <a:rPr lang="en-US" sz="3200" dirty="0"/>
              <a:t>A “vertical” map; goes “deep”</a:t>
            </a:r>
          </a:p>
          <a:p>
            <a:endParaRPr lang="en-US" sz="3200" dirty="0"/>
          </a:p>
          <a:p>
            <a:r>
              <a:rPr lang="en-US" sz="3200" dirty="0"/>
              <a:t>Social/natural/oral history and ecology of a place as interconnected</a:t>
            </a:r>
          </a:p>
          <a:p>
            <a:endParaRPr lang="en-US" sz="3200" dirty="0"/>
          </a:p>
          <a:p>
            <a:r>
              <a:rPr lang="en-US" sz="3200" dirty="0"/>
              <a:t>Purposes: </a:t>
            </a:r>
          </a:p>
          <a:p>
            <a:pPr lvl="1"/>
            <a:r>
              <a:rPr lang="en-US" sz="2800" dirty="0"/>
              <a:t>Connect and re-connect with a place</a:t>
            </a:r>
          </a:p>
          <a:p>
            <a:pPr lvl="1"/>
            <a:r>
              <a:rPr lang="en-US" sz="2800" dirty="0"/>
              <a:t>Honor, protect and preserve a place</a:t>
            </a:r>
          </a:p>
          <a:p>
            <a:pPr lvl="1"/>
            <a:r>
              <a:rPr lang="en-US" sz="2800" dirty="0"/>
              <a:t>Demonstrate that </a:t>
            </a:r>
            <a:r>
              <a:rPr lang="en-US" sz="2800" u="sng" dirty="0"/>
              <a:t>any</a:t>
            </a:r>
            <a:r>
              <a:rPr lang="en-US" sz="2800" dirty="0"/>
              <a:t> place is ‘deep’</a:t>
            </a:r>
          </a:p>
          <a:p>
            <a:pPr lvl="2"/>
            <a:r>
              <a:rPr lang="en-US" sz="2400" dirty="0"/>
              <a:t>…and interesting, meaningful, moral</a:t>
            </a:r>
          </a:p>
          <a:p>
            <a:pPr lvl="1"/>
            <a:endParaRPr lang="en-US" sz="2800" dirty="0"/>
          </a:p>
          <a:p>
            <a:pPr lvl="1"/>
            <a:endParaRPr lang="en-US" sz="2800" dirty="0"/>
          </a:p>
          <a:p>
            <a:pPr lvl="1"/>
            <a:endParaRPr lang="en-US" sz="2800" dirty="0"/>
          </a:p>
          <a:p>
            <a:endParaRPr lang="en-US" sz="3200" dirty="0"/>
          </a:p>
        </p:txBody>
      </p:sp>
      <p:sp>
        <p:nvSpPr>
          <p:cNvPr id="4" name="Slide Number Placeholder 3">
            <a:extLst>
              <a:ext uri="{FF2B5EF4-FFF2-40B4-BE49-F238E27FC236}">
                <a16:creationId xmlns:a16="http://schemas.microsoft.com/office/drawing/2014/main" id="{58E9938A-B4F3-4C01-D40C-E9B73C0C6410}"/>
              </a:ext>
            </a:extLst>
          </p:cNvPr>
          <p:cNvSpPr>
            <a:spLocks noGrp="1"/>
          </p:cNvSpPr>
          <p:nvPr>
            <p:ph type="sldNum" sz="quarter" idx="12"/>
          </p:nvPr>
        </p:nvSpPr>
        <p:spPr/>
        <p:txBody>
          <a:bodyPr/>
          <a:lstStyle/>
          <a:p>
            <a:fld id="{CFBA054B-C62C-4095-9B9E-F7FF7C402486}" type="slidenum">
              <a:rPr lang="en-US" smtClean="0"/>
              <a:pPr/>
              <a:t>3</a:t>
            </a:fld>
            <a:endParaRPr lang="en-US"/>
          </a:p>
        </p:txBody>
      </p:sp>
    </p:spTree>
    <p:extLst>
      <p:ext uri="{BB962C8B-B14F-4D97-AF65-F5344CB8AC3E}">
        <p14:creationId xmlns:p14="http://schemas.microsoft.com/office/powerpoint/2010/main" val="4122804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98A3C4-DFDA-FD1C-945A-16743F16D81F}"/>
              </a:ext>
            </a:extLst>
          </p:cNvPr>
          <p:cNvSpPr>
            <a:spLocks noGrp="1"/>
          </p:cNvSpPr>
          <p:nvPr>
            <p:ph type="title"/>
          </p:nvPr>
        </p:nvSpPr>
        <p:spPr>
          <a:xfrm>
            <a:off x="3746846" y="30480"/>
            <a:ext cx="4267200" cy="1351472"/>
          </a:xfrm>
        </p:spPr>
        <p:txBody>
          <a:bodyPr>
            <a:normAutofit/>
          </a:bodyPr>
          <a:lstStyle/>
          <a:p>
            <a:pPr algn="ctr"/>
            <a:r>
              <a:rPr lang="en-US" dirty="0"/>
              <a:t>Inspiration and Precedent</a:t>
            </a:r>
          </a:p>
        </p:txBody>
      </p:sp>
      <p:pic>
        <p:nvPicPr>
          <p:cNvPr id="1026" name="Picture 2" descr="Blue Highways: A Journey into America by William Least Heat-Moon, part ...">
            <a:extLst>
              <a:ext uri="{FF2B5EF4-FFF2-40B4-BE49-F238E27FC236}">
                <a16:creationId xmlns:a16="http://schemas.microsoft.com/office/drawing/2014/main" id="{76FE7A9C-D60F-0327-ECA9-A6C7611B4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450" r="4590"/>
          <a:stretch>
            <a:fillRect/>
          </a:stretch>
        </p:blipFill>
        <p:spPr bwMode="auto">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182A3AE-84C4-76E2-B362-79861E6DC544}"/>
              </a:ext>
            </a:extLst>
          </p:cNvPr>
          <p:cNvSpPr>
            <a:spLocks noGrp="1"/>
          </p:cNvSpPr>
          <p:nvPr>
            <p:ph idx="1"/>
          </p:nvPr>
        </p:nvSpPr>
        <p:spPr>
          <a:xfrm>
            <a:off x="3604261" y="1544320"/>
            <a:ext cx="4676139" cy="5080000"/>
          </a:xfrm>
        </p:spPr>
        <p:txBody>
          <a:bodyPr>
            <a:normAutofit fontScale="92500" lnSpcReduction="20000"/>
          </a:bodyPr>
          <a:lstStyle/>
          <a:p>
            <a:r>
              <a:rPr lang="en-US" sz="2000" dirty="0"/>
              <a:t>William Least Heat-Moon (b. 1939) </a:t>
            </a:r>
          </a:p>
          <a:p>
            <a:pPr lvl="1"/>
            <a:r>
              <a:rPr lang="en-US" sz="2000" dirty="0"/>
              <a:t>Author</a:t>
            </a:r>
          </a:p>
          <a:p>
            <a:pPr lvl="1"/>
            <a:r>
              <a:rPr lang="en-US" sz="2000" dirty="0"/>
              <a:t>Originator of ‘deep map’ writing</a:t>
            </a:r>
          </a:p>
          <a:p>
            <a:pPr lvl="1"/>
            <a:r>
              <a:rPr lang="en-US" sz="2000" i="1" dirty="0"/>
              <a:t>Blue Highways</a:t>
            </a:r>
            <a:r>
              <a:rPr lang="en-US" sz="2000" dirty="0"/>
              <a:t> (1982); </a:t>
            </a:r>
            <a:r>
              <a:rPr lang="en-US" sz="2000" i="1" dirty="0" err="1"/>
              <a:t>PrairyErth</a:t>
            </a:r>
            <a:r>
              <a:rPr lang="en-US" sz="2000" dirty="0"/>
              <a:t> (1991)</a:t>
            </a:r>
          </a:p>
          <a:p>
            <a:endParaRPr lang="en-US" sz="2000" dirty="0"/>
          </a:p>
          <a:p>
            <a:r>
              <a:rPr lang="en-US" sz="2000" dirty="0"/>
              <a:t>John McPhee (b. 1931)</a:t>
            </a:r>
          </a:p>
          <a:p>
            <a:pPr lvl="1"/>
            <a:r>
              <a:rPr lang="en-US" sz="2000" dirty="0"/>
              <a:t>Author</a:t>
            </a:r>
          </a:p>
          <a:p>
            <a:pPr lvl="1"/>
            <a:r>
              <a:rPr lang="en-US" sz="2000" dirty="0"/>
              <a:t>Deep history of the American landscape</a:t>
            </a:r>
          </a:p>
          <a:p>
            <a:pPr lvl="1"/>
            <a:r>
              <a:rPr lang="en-US" sz="2000" i="1" dirty="0"/>
              <a:t>Annals of the Former World </a:t>
            </a:r>
            <a:r>
              <a:rPr lang="en-US" sz="2000" dirty="0"/>
              <a:t>(1998; Pulitzer Prize, 1999)</a:t>
            </a:r>
          </a:p>
          <a:p>
            <a:endParaRPr lang="en-US" sz="2000" dirty="0"/>
          </a:p>
          <a:p>
            <a:r>
              <a:rPr lang="en-US" sz="2000" dirty="0"/>
              <a:t>Studs Terkel (1912-2008)</a:t>
            </a:r>
          </a:p>
          <a:p>
            <a:pPr lvl="1"/>
            <a:r>
              <a:rPr lang="en-US" sz="2000" dirty="0"/>
              <a:t>Author; oral historian</a:t>
            </a:r>
          </a:p>
          <a:p>
            <a:pPr lvl="1"/>
            <a:r>
              <a:rPr lang="en-US" sz="2000" dirty="0"/>
              <a:t>Ordinary Americans, in their own voices</a:t>
            </a:r>
          </a:p>
          <a:p>
            <a:pPr lvl="1"/>
            <a:r>
              <a:rPr lang="en-US" sz="2000" i="1" dirty="0"/>
              <a:t>Working</a:t>
            </a:r>
            <a:r>
              <a:rPr lang="en-US" sz="2000" dirty="0"/>
              <a:t> (1974)</a:t>
            </a:r>
          </a:p>
        </p:txBody>
      </p:sp>
      <p:pic>
        <p:nvPicPr>
          <p:cNvPr id="1028" name="Picture 4" descr="PRAIRYERTH; a deep map | William Least Heat-Moon | First Edition">
            <a:extLst>
              <a:ext uri="{FF2B5EF4-FFF2-40B4-BE49-F238E27FC236}">
                <a16:creationId xmlns:a16="http://schemas.microsoft.com/office/drawing/2014/main" id="{A5C21A3B-68BF-D4EB-EBAF-B750AA6E3D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822" t="4593" r="9406" b="3703"/>
          <a:stretch>
            <a:fillRect/>
          </a:stretch>
        </p:blipFill>
        <p:spPr bwMode="auto">
          <a:xfrm>
            <a:off x="8219441" y="30480"/>
            <a:ext cx="3962399" cy="6838906"/>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9C422C24-710D-7D9A-67EF-6CA58EB919AC}"/>
              </a:ext>
            </a:extLst>
          </p:cNvPr>
          <p:cNvSpPr>
            <a:spLocks noGrp="1"/>
          </p:cNvSpPr>
          <p:nvPr>
            <p:ph type="sldNum" sz="quarter" idx="12"/>
          </p:nvPr>
        </p:nvSpPr>
        <p:spPr/>
        <p:txBody>
          <a:bodyPr/>
          <a:lstStyle/>
          <a:p>
            <a:fld id="{CFBA054B-C62C-4095-9B9E-F7FF7C402486}" type="slidenum">
              <a:rPr lang="en-US" smtClean="0"/>
              <a:pPr/>
              <a:t>4</a:t>
            </a:fld>
            <a:endParaRPr lang="en-US"/>
          </a:p>
        </p:txBody>
      </p:sp>
    </p:spTree>
    <p:extLst>
      <p:ext uri="{BB962C8B-B14F-4D97-AF65-F5344CB8AC3E}">
        <p14:creationId xmlns:p14="http://schemas.microsoft.com/office/powerpoint/2010/main" val="2874802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9423A-AE05-43E5-1D97-B1D8502AC236}"/>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315DC01F-F44A-3FC5-8F55-3170AFCC3C62}"/>
              </a:ext>
            </a:extLst>
          </p:cNvPr>
          <p:cNvSpPr/>
          <p:nvPr/>
        </p:nvSpPr>
        <p:spPr>
          <a:xfrm>
            <a:off x="8190865" y="1257760"/>
            <a:ext cx="3281679" cy="4506893"/>
          </a:xfrm>
          <a:prstGeom prst="roundRect">
            <a:avLst>
              <a:gd name="adj" fmla="val 3973"/>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F2A3DF-6CB5-1C4E-3894-7BCE94B9EA85}"/>
              </a:ext>
            </a:extLst>
          </p:cNvPr>
          <p:cNvSpPr>
            <a:spLocks noGrp="1"/>
          </p:cNvSpPr>
          <p:nvPr>
            <p:ph type="title"/>
          </p:nvPr>
        </p:nvSpPr>
        <p:spPr>
          <a:xfrm>
            <a:off x="838200" y="165100"/>
            <a:ext cx="10515600" cy="777875"/>
          </a:xfrm>
        </p:spPr>
        <p:txBody>
          <a:bodyPr/>
          <a:lstStyle/>
          <a:p>
            <a:r>
              <a:rPr lang="en-US" dirty="0"/>
              <a:t>My version of a deep map</a:t>
            </a:r>
          </a:p>
        </p:txBody>
      </p:sp>
      <p:sp>
        <p:nvSpPr>
          <p:cNvPr id="3" name="Content Placeholder 2">
            <a:extLst>
              <a:ext uri="{FF2B5EF4-FFF2-40B4-BE49-F238E27FC236}">
                <a16:creationId xmlns:a16="http://schemas.microsoft.com/office/drawing/2014/main" id="{ADEEC885-A94B-F82F-4CE4-68EDD14DDE3A}"/>
              </a:ext>
            </a:extLst>
          </p:cNvPr>
          <p:cNvSpPr>
            <a:spLocks noGrp="1"/>
          </p:cNvSpPr>
          <p:nvPr>
            <p:ph idx="1"/>
          </p:nvPr>
        </p:nvSpPr>
        <p:spPr>
          <a:xfrm>
            <a:off x="838199" y="1040922"/>
            <a:ext cx="7206614" cy="5651978"/>
          </a:xfrm>
        </p:spPr>
        <p:txBody>
          <a:bodyPr>
            <a:normAutofit/>
          </a:bodyPr>
          <a:lstStyle/>
          <a:p>
            <a:pPr>
              <a:spcAft>
                <a:spcPts val="600"/>
              </a:spcAft>
            </a:pPr>
            <a:r>
              <a:rPr lang="en-US" sz="3200" dirty="0"/>
              <a:t>All the above, and…</a:t>
            </a:r>
          </a:p>
          <a:p>
            <a:pPr>
              <a:spcAft>
                <a:spcPts val="600"/>
              </a:spcAft>
            </a:pPr>
            <a:r>
              <a:rPr lang="en-US" sz="3200" u="sng" dirty="0"/>
              <a:t>Future(s)</a:t>
            </a:r>
            <a:r>
              <a:rPr lang="en-US" sz="3200" dirty="0"/>
              <a:t> of places</a:t>
            </a:r>
          </a:p>
          <a:p>
            <a:pPr>
              <a:spcAft>
                <a:spcPts val="600"/>
              </a:spcAft>
            </a:pPr>
            <a:r>
              <a:rPr lang="en-US" sz="3200" u="sng" dirty="0"/>
              <a:t>Travel between</a:t>
            </a:r>
            <a:r>
              <a:rPr lang="en-US" sz="3200" dirty="0"/>
              <a:t> places</a:t>
            </a:r>
          </a:p>
          <a:p>
            <a:pPr>
              <a:spcAft>
                <a:spcPts val="600"/>
              </a:spcAft>
            </a:pPr>
            <a:r>
              <a:rPr lang="en-US" sz="3200" dirty="0"/>
              <a:t>Thus, for me a deep map is</a:t>
            </a:r>
          </a:p>
          <a:p>
            <a:pPr lvl="1">
              <a:spcAft>
                <a:spcPts val="600"/>
              </a:spcAft>
            </a:pPr>
            <a:r>
              <a:rPr lang="en-US" sz="2800" dirty="0"/>
              <a:t>A collection of stories…</a:t>
            </a:r>
          </a:p>
          <a:p>
            <a:pPr lvl="1">
              <a:spcAft>
                <a:spcPts val="600"/>
              </a:spcAft>
            </a:pPr>
            <a:r>
              <a:rPr lang="en-US" sz="2800" dirty="0"/>
              <a:t>Of the interconnected past, present and envisioned futures of people and places…</a:t>
            </a:r>
          </a:p>
          <a:p>
            <a:pPr lvl="1">
              <a:spcAft>
                <a:spcPts val="600"/>
              </a:spcAft>
            </a:pPr>
            <a:r>
              <a:rPr lang="en-US" sz="2800" dirty="0"/>
              <a:t>And a guide for travelling between them</a:t>
            </a:r>
          </a:p>
        </p:txBody>
      </p:sp>
      <p:sp>
        <p:nvSpPr>
          <p:cNvPr id="16" name="TextBox 15">
            <a:extLst>
              <a:ext uri="{FF2B5EF4-FFF2-40B4-BE49-F238E27FC236}">
                <a16:creationId xmlns:a16="http://schemas.microsoft.com/office/drawing/2014/main" id="{C6024D6D-D8FF-2B11-7366-A772EFC1E611}"/>
              </a:ext>
            </a:extLst>
          </p:cNvPr>
          <p:cNvSpPr txBox="1"/>
          <p:nvPr/>
        </p:nvSpPr>
        <p:spPr>
          <a:xfrm>
            <a:off x="9051895" y="1370393"/>
            <a:ext cx="1580882" cy="461665"/>
          </a:xfrm>
          <a:prstGeom prst="rect">
            <a:avLst/>
          </a:prstGeom>
          <a:noFill/>
        </p:spPr>
        <p:txBody>
          <a:bodyPr wrap="none" rtlCol="0">
            <a:spAutoFit/>
          </a:bodyPr>
          <a:lstStyle/>
          <a:p>
            <a:r>
              <a:rPr lang="en-US" sz="2400" dirty="0">
                <a:latin typeface="Georgia" panose="02040502050405020303" pitchFamily="18" charset="0"/>
              </a:rPr>
              <a:t>Deep Map</a:t>
            </a:r>
          </a:p>
        </p:txBody>
      </p:sp>
      <p:sp>
        <p:nvSpPr>
          <p:cNvPr id="7" name="Cube 6">
            <a:extLst>
              <a:ext uri="{FF2B5EF4-FFF2-40B4-BE49-F238E27FC236}">
                <a16:creationId xmlns:a16="http://schemas.microsoft.com/office/drawing/2014/main" id="{80DE7137-D33E-AD00-4D7A-FDEEC2A9A57C}"/>
              </a:ext>
            </a:extLst>
          </p:cNvPr>
          <p:cNvSpPr/>
          <p:nvPr/>
        </p:nvSpPr>
        <p:spPr>
          <a:xfrm>
            <a:off x="8350884" y="4161676"/>
            <a:ext cx="2961639" cy="1414311"/>
          </a:xfrm>
          <a:prstGeom prst="cube">
            <a:avLst>
              <a:gd name="adj" fmla="val 29087"/>
            </a:avLst>
          </a:prstGeom>
          <a:solidFill>
            <a:srgbClr val="C9432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Georgia" panose="02040502050405020303" pitchFamily="18" charset="0"/>
              </a:rPr>
              <a:t>Natural History</a:t>
            </a:r>
          </a:p>
        </p:txBody>
      </p:sp>
      <p:sp>
        <p:nvSpPr>
          <p:cNvPr id="4" name="Cube 3">
            <a:extLst>
              <a:ext uri="{FF2B5EF4-FFF2-40B4-BE49-F238E27FC236}">
                <a16:creationId xmlns:a16="http://schemas.microsoft.com/office/drawing/2014/main" id="{C7EFF727-2596-8C82-1966-56B9379E27E7}"/>
              </a:ext>
            </a:extLst>
          </p:cNvPr>
          <p:cNvSpPr/>
          <p:nvPr/>
        </p:nvSpPr>
        <p:spPr>
          <a:xfrm>
            <a:off x="8335206" y="3068930"/>
            <a:ext cx="2961639" cy="1414311"/>
          </a:xfrm>
          <a:prstGeom prst="cube">
            <a:avLst>
              <a:gd name="adj" fmla="val 29087"/>
            </a:avLst>
          </a:prstGeom>
          <a:solidFill>
            <a:srgbClr val="C9432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Georgia" panose="02040502050405020303" pitchFamily="18" charset="0"/>
              </a:rPr>
              <a:t>Social, Oral History</a:t>
            </a:r>
          </a:p>
          <a:p>
            <a:pPr algn="ctr"/>
            <a:r>
              <a:rPr lang="en-US" sz="2000" dirty="0">
                <a:latin typeface="Georgia" panose="02040502050405020303" pitchFamily="18" charset="0"/>
              </a:rPr>
              <a:t>Ecology</a:t>
            </a:r>
          </a:p>
        </p:txBody>
      </p:sp>
      <p:sp>
        <p:nvSpPr>
          <p:cNvPr id="8" name="Cube 7">
            <a:extLst>
              <a:ext uri="{FF2B5EF4-FFF2-40B4-BE49-F238E27FC236}">
                <a16:creationId xmlns:a16="http://schemas.microsoft.com/office/drawing/2014/main" id="{540422DA-3B85-4286-CB72-FB31045FCC98}"/>
              </a:ext>
            </a:extLst>
          </p:cNvPr>
          <p:cNvSpPr/>
          <p:nvPr/>
        </p:nvSpPr>
        <p:spPr>
          <a:xfrm>
            <a:off x="8350884" y="1976183"/>
            <a:ext cx="2961639" cy="1414311"/>
          </a:xfrm>
          <a:prstGeom prst="cube">
            <a:avLst>
              <a:gd name="adj" fmla="val 29087"/>
            </a:avLst>
          </a:prstGeom>
          <a:solidFill>
            <a:srgbClr val="C9432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Georgia" panose="02040502050405020303" pitchFamily="18" charset="0"/>
              </a:rPr>
              <a:t>Envisioned Futures</a:t>
            </a:r>
          </a:p>
        </p:txBody>
      </p:sp>
      <p:sp>
        <p:nvSpPr>
          <p:cNvPr id="5" name="Arrow: Up-Down 4">
            <a:extLst>
              <a:ext uri="{FF2B5EF4-FFF2-40B4-BE49-F238E27FC236}">
                <a16:creationId xmlns:a16="http://schemas.microsoft.com/office/drawing/2014/main" id="{5D369060-62C6-B01F-61AD-299DF5472F8C}"/>
              </a:ext>
            </a:extLst>
          </p:cNvPr>
          <p:cNvSpPr/>
          <p:nvPr/>
        </p:nvSpPr>
        <p:spPr>
          <a:xfrm>
            <a:off x="10884589" y="2594965"/>
            <a:ext cx="516836" cy="2263343"/>
          </a:xfrm>
          <a:prstGeom prst="upDownArrow">
            <a:avLst>
              <a:gd name="adj1" fmla="val 44117"/>
              <a:gd name="adj2" fmla="val 36791"/>
            </a:avLst>
          </a:prstGeom>
          <a:solidFill>
            <a:srgbClr val="F2AA84"/>
          </a:solidFill>
          <a:ln>
            <a:noFill/>
          </a:ln>
          <a:scene3d>
            <a:camera prst="perspectiveRight">
              <a:rot lat="0" lon="18000000" rev="0"/>
            </a:camera>
            <a:lightRig rig="threePt" dir="t"/>
          </a:scene3d>
          <a:sp3d extrusionH="82550" contourW="12700">
            <a:extrusionClr>
              <a:srgbClr val="74271A"/>
            </a:extrusionClr>
            <a:contourClr>
              <a:srgbClr val="9E371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Down 9">
            <a:extLst>
              <a:ext uri="{FF2B5EF4-FFF2-40B4-BE49-F238E27FC236}">
                <a16:creationId xmlns:a16="http://schemas.microsoft.com/office/drawing/2014/main" id="{A022C503-00C5-B177-8295-FF89E5792D5B}"/>
              </a:ext>
            </a:extLst>
          </p:cNvPr>
          <p:cNvSpPr/>
          <p:nvPr/>
        </p:nvSpPr>
        <p:spPr>
          <a:xfrm>
            <a:off x="9194084" y="3188920"/>
            <a:ext cx="799047" cy="486417"/>
          </a:xfrm>
          <a:prstGeom prst="upDownArrow">
            <a:avLst>
              <a:gd name="adj1" fmla="val 43350"/>
              <a:gd name="adj2" fmla="val 29348"/>
            </a:avLst>
          </a:prstGeom>
          <a:solidFill>
            <a:srgbClr val="F2AA84">
              <a:alpha val="9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Up-Down 11">
            <a:extLst>
              <a:ext uri="{FF2B5EF4-FFF2-40B4-BE49-F238E27FC236}">
                <a16:creationId xmlns:a16="http://schemas.microsoft.com/office/drawing/2014/main" id="{F39220C3-28E0-D205-90AD-0AA74DC83E2E}"/>
              </a:ext>
            </a:extLst>
          </p:cNvPr>
          <p:cNvSpPr/>
          <p:nvPr/>
        </p:nvSpPr>
        <p:spPr>
          <a:xfrm>
            <a:off x="9194084" y="4299988"/>
            <a:ext cx="799047" cy="486417"/>
          </a:xfrm>
          <a:prstGeom prst="upDownArrow">
            <a:avLst>
              <a:gd name="adj1" fmla="val 43350"/>
              <a:gd name="adj2" fmla="val 29348"/>
            </a:avLst>
          </a:prstGeom>
          <a:solidFill>
            <a:srgbClr val="F2AA84">
              <a:alpha val="9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A658486-F8CE-F8D8-B874-FE5C7189FFC6}"/>
              </a:ext>
            </a:extLst>
          </p:cNvPr>
          <p:cNvSpPr>
            <a:spLocks noGrp="1"/>
          </p:cNvSpPr>
          <p:nvPr>
            <p:ph type="sldNum" sz="quarter" idx="12"/>
          </p:nvPr>
        </p:nvSpPr>
        <p:spPr/>
        <p:txBody>
          <a:bodyPr/>
          <a:lstStyle/>
          <a:p>
            <a:fld id="{CFBA054B-C62C-4095-9B9E-F7FF7C402486}" type="slidenum">
              <a:rPr lang="en-US" smtClean="0"/>
              <a:pPr/>
              <a:t>5</a:t>
            </a:fld>
            <a:endParaRPr lang="en-US"/>
          </a:p>
        </p:txBody>
      </p:sp>
    </p:spTree>
    <p:extLst>
      <p:ext uri="{BB962C8B-B14F-4D97-AF65-F5344CB8AC3E}">
        <p14:creationId xmlns:p14="http://schemas.microsoft.com/office/powerpoint/2010/main" val="275838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7029B-DA13-4299-177C-FB94AEF7036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7399F74-A48D-73D2-B198-FB950CFF5F8D}"/>
              </a:ext>
            </a:extLst>
          </p:cNvPr>
          <p:cNvSpPr>
            <a:spLocks noGrp="1"/>
          </p:cNvSpPr>
          <p:nvPr>
            <p:ph type="title"/>
          </p:nvPr>
        </p:nvSpPr>
        <p:spPr>
          <a:xfrm>
            <a:off x="955163" y="313960"/>
            <a:ext cx="10515600" cy="777875"/>
          </a:xfrm>
        </p:spPr>
        <p:txBody>
          <a:bodyPr>
            <a:normAutofit/>
          </a:bodyPr>
          <a:lstStyle/>
          <a:p>
            <a:r>
              <a:rPr lang="en-US" sz="4000" dirty="0"/>
              <a:t>SH114 - It’s the only way to fly</a:t>
            </a:r>
          </a:p>
        </p:txBody>
      </p:sp>
      <p:pic>
        <p:nvPicPr>
          <p:cNvPr id="10" name="Graphic 9">
            <a:hlinkClick r:id="rId2"/>
            <a:extLst>
              <a:ext uri="{FF2B5EF4-FFF2-40B4-BE49-F238E27FC236}">
                <a16:creationId xmlns:a16="http://schemas.microsoft.com/office/drawing/2014/main" id="{A0EDC07A-5F3B-D1F1-EAA1-08293EC02B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4884" y="448230"/>
            <a:ext cx="509335" cy="509335"/>
          </a:xfrm>
          <a:prstGeom prst="rect">
            <a:avLst/>
          </a:prstGeom>
        </p:spPr>
      </p:pic>
      <p:sp>
        <p:nvSpPr>
          <p:cNvPr id="13" name="TextBox 12">
            <a:extLst>
              <a:ext uri="{FF2B5EF4-FFF2-40B4-BE49-F238E27FC236}">
                <a16:creationId xmlns:a16="http://schemas.microsoft.com/office/drawing/2014/main" id="{8D465C37-48FC-5D1B-D916-E03707F8FFEB}"/>
              </a:ext>
            </a:extLst>
          </p:cNvPr>
          <p:cNvSpPr txBox="1"/>
          <p:nvPr/>
        </p:nvSpPr>
        <p:spPr>
          <a:xfrm>
            <a:off x="344884" y="2830694"/>
            <a:ext cx="744114" cy="253916"/>
          </a:xfrm>
          <a:prstGeom prst="rect">
            <a:avLst/>
          </a:prstGeom>
          <a:noFill/>
        </p:spPr>
        <p:txBody>
          <a:bodyPr wrap="none" rtlCol="0">
            <a:spAutoFit/>
          </a:bodyPr>
          <a:lstStyle/>
          <a:p>
            <a:r>
              <a:rPr lang="en-US" sz="1000" b="1" dirty="0">
                <a:solidFill>
                  <a:srgbClr val="383838"/>
                </a:solidFill>
                <a:latin typeface="Arial" panose="020B0604020202020204" pitchFamily="34" charset="0"/>
                <a:cs typeface="Arial" panose="020B0604020202020204" pitchFamily="34" charset="0"/>
              </a:rPr>
              <a:t>Lubbock</a:t>
            </a:r>
          </a:p>
        </p:txBody>
      </p:sp>
      <p:pic>
        <p:nvPicPr>
          <p:cNvPr id="3" name="Picture 2">
            <a:extLst>
              <a:ext uri="{FF2B5EF4-FFF2-40B4-BE49-F238E27FC236}">
                <a16:creationId xmlns:a16="http://schemas.microsoft.com/office/drawing/2014/main" id="{CB3F9F0F-AD7F-7570-061D-4E99B961D946}"/>
              </a:ext>
            </a:extLst>
          </p:cNvPr>
          <p:cNvPicPr>
            <a:picLocks noChangeAspect="1"/>
          </p:cNvPicPr>
          <p:nvPr/>
        </p:nvPicPr>
        <p:blipFill>
          <a:blip r:embed="rId4"/>
          <a:srcRect t="341" b="35170"/>
          <a:stretch>
            <a:fillRect/>
          </a:stretch>
        </p:blipFill>
        <p:spPr>
          <a:xfrm>
            <a:off x="-1467" y="1329068"/>
            <a:ext cx="12193467" cy="4657060"/>
          </a:xfrm>
          <a:prstGeom prst="rect">
            <a:avLst/>
          </a:prstGeom>
        </p:spPr>
      </p:pic>
      <p:sp>
        <p:nvSpPr>
          <p:cNvPr id="5" name="TextBox 4">
            <a:extLst>
              <a:ext uri="{FF2B5EF4-FFF2-40B4-BE49-F238E27FC236}">
                <a16:creationId xmlns:a16="http://schemas.microsoft.com/office/drawing/2014/main" id="{4A55FF58-753E-EA09-98B9-00F953CF6F0C}"/>
              </a:ext>
            </a:extLst>
          </p:cNvPr>
          <p:cNvSpPr txBox="1"/>
          <p:nvPr/>
        </p:nvSpPr>
        <p:spPr>
          <a:xfrm>
            <a:off x="125141" y="2940562"/>
            <a:ext cx="744114" cy="253916"/>
          </a:xfrm>
          <a:prstGeom prst="rect">
            <a:avLst/>
          </a:prstGeom>
          <a:noFill/>
        </p:spPr>
        <p:txBody>
          <a:bodyPr wrap="none" rtlCol="0">
            <a:spAutoFit/>
          </a:bodyPr>
          <a:lstStyle/>
          <a:p>
            <a:r>
              <a:rPr lang="en-US" sz="1000" b="1" dirty="0">
                <a:solidFill>
                  <a:srgbClr val="383838"/>
                </a:solidFill>
                <a:latin typeface="Arial" panose="020B0604020202020204" pitchFamily="34" charset="0"/>
                <a:cs typeface="Arial" panose="020B0604020202020204" pitchFamily="34" charset="0"/>
              </a:rPr>
              <a:t>Lubbock</a:t>
            </a:r>
          </a:p>
        </p:txBody>
      </p:sp>
      <p:sp>
        <p:nvSpPr>
          <p:cNvPr id="7" name="TextBox 6">
            <a:extLst>
              <a:ext uri="{FF2B5EF4-FFF2-40B4-BE49-F238E27FC236}">
                <a16:creationId xmlns:a16="http://schemas.microsoft.com/office/drawing/2014/main" id="{5E098529-DD80-FA31-C281-5DBA3394AADF}"/>
              </a:ext>
            </a:extLst>
          </p:cNvPr>
          <p:cNvSpPr txBox="1"/>
          <p:nvPr/>
        </p:nvSpPr>
        <p:spPr>
          <a:xfrm>
            <a:off x="125141" y="6356350"/>
            <a:ext cx="3429144" cy="307777"/>
          </a:xfrm>
          <a:prstGeom prst="rect">
            <a:avLst/>
          </a:prstGeom>
          <a:noFill/>
        </p:spPr>
        <p:txBody>
          <a:bodyPr wrap="none" rtlCol="0">
            <a:spAutoFit/>
          </a:bodyPr>
          <a:lstStyle/>
          <a:p>
            <a:r>
              <a:rPr lang="en-US" sz="1400" dirty="0">
                <a:solidFill>
                  <a:schemeClr val="bg1"/>
                </a:solidFill>
                <a:latin typeface="Georgia" panose="02040502050405020303" pitchFamily="18" charset="0"/>
                <a:hlinkClick r:id="rId5"/>
              </a:rPr>
              <a:t>Google Maps</a:t>
            </a:r>
            <a:r>
              <a:rPr lang="en-US" sz="1400" dirty="0">
                <a:solidFill>
                  <a:schemeClr val="bg1"/>
                </a:solidFill>
                <a:latin typeface="Georgia" panose="02040502050405020303" pitchFamily="18" charset="0"/>
              </a:rPr>
              <a:t>; Logo: </a:t>
            </a:r>
            <a:r>
              <a:rPr lang="en-US" sz="1400" dirty="0">
                <a:solidFill>
                  <a:schemeClr val="bg1"/>
                </a:solidFill>
                <a:latin typeface="Georgia" panose="02040502050405020303" pitchFamily="18" charset="0"/>
                <a:hlinkClick r:id="rId6"/>
              </a:rPr>
              <a:t>Matthew Anderson</a:t>
            </a:r>
            <a:endParaRPr lang="en-US" sz="1400" dirty="0">
              <a:solidFill>
                <a:schemeClr val="bg1"/>
              </a:solidFill>
              <a:latin typeface="Georgia" panose="02040502050405020303" pitchFamily="18" charset="0"/>
            </a:endParaRPr>
          </a:p>
        </p:txBody>
      </p:sp>
      <p:pic>
        <p:nvPicPr>
          <p:cNvPr id="11" name="Graphic 10" descr="Marker">
            <a:extLst>
              <a:ext uri="{FF2B5EF4-FFF2-40B4-BE49-F238E27FC236}">
                <a16:creationId xmlns:a16="http://schemas.microsoft.com/office/drawing/2014/main" id="{A2A075A9-24FB-1F18-D81A-3B4D85F207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47952" y="2966488"/>
            <a:ext cx="303028" cy="303028"/>
          </a:xfrm>
          <a:prstGeom prst="rect">
            <a:avLst/>
          </a:prstGeom>
        </p:spPr>
      </p:pic>
      <p:sp>
        <p:nvSpPr>
          <p:cNvPr id="12" name="TextBox 11">
            <a:extLst>
              <a:ext uri="{FF2B5EF4-FFF2-40B4-BE49-F238E27FC236}">
                <a16:creationId xmlns:a16="http://schemas.microsoft.com/office/drawing/2014/main" id="{BAA243DE-074D-EAFD-6508-A78FCFD47769}"/>
              </a:ext>
            </a:extLst>
          </p:cNvPr>
          <p:cNvSpPr txBox="1"/>
          <p:nvPr/>
        </p:nvSpPr>
        <p:spPr>
          <a:xfrm>
            <a:off x="4599466" y="2951195"/>
            <a:ext cx="449162" cy="230832"/>
          </a:xfrm>
          <a:prstGeom prst="rect">
            <a:avLst/>
          </a:prstGeom>
          <a:noFill/>
        </p:spPr>
        <p:txBody>
          <a:bodyPr wrap="none" rtlCol="0">
            <a:spAutoFit/>
          </a:bodyPr>
          <a:lstStyle/>
          <a:p>
            <a:r>
              <a:rPr lang="en-US" sz="900" b="1" dirty="0">
                <a:solidFill>
                  <a:srgbClr val="383838"/>
                </a:solidFill>
                <a:latin typeface="Arial" panose="020B0604020202020204" pitchFamily="34" charset="0"/>
                <a:cs typeface="Arial" panose="020B0604020202020204" pitchFamily="34" charset="0"/>
              </a:rPr>
              <a:t>100</a:t>
            </a:r>
            <a:r>
              <a:rPr lang="en-US" sz="900" b="1" baseline="30000" dirty="0">
                <a:solidFill>
                  <a:srgbClr val="383838"/>
                </a:solidFill>
                <a:latin typeface="Arial" panose="020B0604020202020204" pitchFamily="34" charset="0"/>
                <a:cs typeface="Arial" panose="020B0604020202020204" pitchFamily="34" charset="0"/>
              </a:rPr>
              <a:t>th</a:t>
            </a:r>
            <a:endParaRPr lang="en-US" sz="900" b="1" dirty="0">
              <a:solidFill>
                <a:srgbClr val="383838"/>
              </a:solidFill>
              <a:latin typeface="Arial" panose="020B0604020202020204" pitchFamily="34" charset="0"/>
              <a:cs typeface="Arial" panose="020B0604020202020204" pitchFamily="34" charset="0"/>
            </a:endParaRPr>
          </a:p>
        </p:txBody>
      </p:sp>
      <p:sp>
        <p:nvSpPr>
          <p:cNvPr id="14" name="Slide Number Placeholder 13">
            <a:extLst>
              <a:ext uri="{FF2B5EF4-FFF2-40B4-BE49-F238E27FC236}">
                <a16:creationId xmlns:a16="http://schemas.microsoft.com/office/drawing/2014/main" id="{E06DBE51-6BC8-8BEC-0F0C-7248B76CFF31}"/>
              </a:ext>
            </a:extLst>
          </p:cNvPr>
          <p:cNvSpPr>
            <a:spLocks noGrp="1"/>
          </p:cNvSpPr>
          <p:nvPr>
            <p:ph type="sldNum" sz="quarter" idx="12"/>
          </p:nvPr>
        </p:nvSpPr>
        <p:spPr/>
        <p:txBody>
          <a:bodyPr/>
          <a:lstStyle/>
          <a:p>
            <a:fld id="{CFBA054B-C62C-4095-9B9E-F7FF7C402486}" type="slidenum">
              <a:rPr lang="en-US" smtClean="0"/>
              <a:t>6</a:t>
            </a:fld>
            <a:endParaRPr lang="en-US"/>
          </a:p>
        </p:txBody>
      </p:sp>
    </p:spTree>
    <p:extLst>
      <p:ext uri="{BB962C8B-B14F-4D97-AF65-F5344CB8AC3E}">
        <p14:creationId xmlns:p14="http://schemas.microsoft.com/office/powerpoint/2010/main" val="4215997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E211A-A171-762F-DBCA-8E509B128175}"/>
              </a:ext>
            </a:extLst>
          </p:cNvPr>
          <p:cNvSpPr>
            <a:spLocks noGrp="1"/>
          </p:cNvSpPr>
          <p:nvPr>
            <p:ph type="title"/>
          </p:nvPr>
        </p:nvSpPr>
        <p:spPr/>
        <p:txBody>
          <a:bodyPr>
            <a:normAutofit fontScale="90000"/>
          </a:bodyPr>
          <a:lstStyle/>
          <a:p>
            <a:r>
              <a:rPr lang="en-US" dirty="0"/>
              <a:t>Crossing the 100</a:t>
            </a:r>
            <a:r>
              <a:rPr lang="en-US" baseline="30000" dirty="0"/>
              <a:t>th</a:t>
            </a:r>
            <a:r>
              <a:rPr lang="en-US" dirty="0"/>
              <a:t> Meridian—this alone is sufficient for giving coherence to a journey from Dallas to Lubbock</a:t>
            </a:r>
          </a:p>
        </p:txBody>
      </p:sp>
      <p:pic>
        <p:nvPicPr>
          <p:cNvPr id="6" name="Content Placeholder 5">
            <a:extLst>
              <a:ext uri="{FF2B5EF4-FFF2-40B4-BE49-F238E27FC236}">
                <a16:creationId xmlns:a16="http://schemas.microsoft.com/office/drawing/2014/main" id="{92D393E7-6C16-7E9D-8878-C83EAE6CF33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0739" b="7147"/>
          <a:stretch>
            <a:fillRect/>
          </a:stretch>
        </p:blipFill>
        <p:spPr>
          <a:xfrm>
            <a:off x="1806563" y="1063270"/>
            <a:ext cx="8712749" cy="5528930"/>
          </a:xfrm>
          <a:prstGeom prst="rect">
            <a:avLst/>
          </a:prstGeom>
        </p:spPr>
      </p:pic>
      <p:pic>
        <p:nvPicPr>
          <p:cNvPr id="7" name="Picture 6" descr="A map of the united states&#10;&#10;AI-generated content may be incorrect.">
            <a:extLst>
              <a:ext uri="{FF2B5EF4-FFF2-40B4-BE49-F238E27FC236}">
                <a16:creationId xmlns:a16="http://schemas.microsoft.com/office/drawing/2014/main" id="{7B70C8E9-3C90-8577-18D6-AC44D7D67FD2}"/>
              </a:ext>
            </a:extLst>
          </p:cNvPr>
          <p:cNvPicPr>
            <a:picLocks noChangeAspect="1"/>
          </p:cNvPicPr>
          <p:nvPr/>
        </p:nvPicPr>
        <p:blipFill>
          <a:blip r:embed="rId3">
            <a:extLst>
              <a:ext uri="{28A0092B-C50C-407E-A947-70E740481C1C}">
                <a14:useLocalDpi xmlns:a14="http://schemas.microsoft.com/office/drawing/2010/main" val="0"/>
              </a:ext>
            </a:extLst>
          </a:blip>
          <a:srcRect l="923" t="82581" r="67143" b="1069"/>
          <a:stretch>
            <a:fillRect/>
          </a:stretch>
        </p:blipFill>
        <p:spPr>
          <a:xfrm>
            <a:off x="702148" y="5075523"/>
            <a:ext cx="2834208" cy="1121332"/>
          </a:xfrm>
          <a:prstGeom prst="rect">
            <a:avLst/>
          </a:prstGeom>
        </p:spPr>
      </p:pic>
      <p:cxnSp>
        <p:nvCxnSpPr>
          <p:cNvPr id="8" name="Straight Connector 7">
            <a:extLst>
              <a:ext uri="{FF2B5EF4-FFF2-40B4-BE49-F238E27FC236}">
                <a16:creationId xmlns:a16="http://schemas.microsoft.com/office/drawing/2014/main" id="{53D49EA2-A5CB-C5CE-B1B1-89467F83A1F1}"/>
              </a:ext>
            </a:extLst>
          </p:cNvPr>
          <p:cNvCxnSpPr>
            <a:cxnSpLocks/>
          </p:cNvCxnSpPr>
          <p:nvPr/>
        </p:nvCxnSpPr>
        <p:spPr>
          <a:xfrm flipH="1">
            <a:off x="5561671" y="1636793"/>
            <a:ext cx="216564" cy="4257181"/>
          </a:xfrm>
          <a:prstGeom prst="line">
            <a:avLst/>
          </a:prstGeom>
          <a:ln w="41275" cap="rnd">
            <a:solidFill>
              <a:srgbClr val="FF0000"/>
            </a:solidFill>
          </a:ln>
        </p:spPr>
        <p:style>
          <a:lnRef idx="2">
            <a:schemeClr val="accent2"/>
          </a:lnRef>
          <a:fillRef idx="0">
            <a:schemeClr val="accent2"/>
          </a:fillRef>
          <a:effectRef idx="1">
            <a:schemeClr val="accent2"/>
          </a:effectRef>
          <a:fontRef idx="minor">
            <a:schemeClr val="tx1"/>
          </a:fontRef>
        </p:style>
      </p:cxnSp>
      <p:grpSp>
        <p:nvGrpSpPr>
          <p:cNvPr id="25" name="Group 24">
            <a:extLst>
              <a:ext uri="{FF2B5EF4-FFF2-40B4-BE49-F238E27FC236}">
                <a16:creationId xmlns:a16="http://schemas.microsoft.com/office/drawing/2014/main" id="{902F39C2-7A69-7F4D-5D47-DFFCA33C09DB}"/>
              </a:ext>
            </a:extLst>
          </p:cNvPr>
          <p:cNvGrpSpPr/>
          <p:nvPr/>
        </p:nvGrpSpPr>
        <p:grpSpPr>
          <a:xfrm>
            <a:off x="5188733" y="4428162"/>
            <a:ext cx="1082390" cy="556029"/>
            <a:chOff x="5188733" y="4428162"/>
            <a:chExt cx="1082390" cy="556029"/>
          </a:xfrm>
        </p:grpSpPr>
        <p:sp>
          <p:nvSpPr>
            <p:cNvPr id="15" name="Star: 5 Points 14">
              <a:extLst>
                <a:ext uri="{FF2B5EF4-FFF2-40B4-BE49-F238E27FC236}">
                  <a16:creationId xmlns:a16="http://schemas.microsoft.com/office/drawing/2014/main" id="{0C9D20F4-FFA1-9DF8-3AE2-2FC2E8BEC6C6}"/>
                </a:ext>
              </a:extLst>
            </p:cNvPr>
            <p:cNvSpPr/>
            <p:nvPr/>
          </p:nvSpPr>
          <p:spPr>
            <a:xfrm>
              <a:off x="5262952" y="4724803"/>
              <a:ext cx="126027" cy="115742"/>
            </a:xfrm>
            <a:prstGeom prst="star5">
              <a:avLst/>
            </a:prstGeom>
            <a:solidFill>
              <a:srgbClr val="FF0000"/>
            </a:solidFill>
            <a:ln w="3175">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F2892AF-5691-2779-02A9-BFFA50FB58B2}"/>
                </a:ext>
              </a:extLst>
            </p:cNvPr>
            <p:cNvSpPr txBox="1"/>
            <p:nvPr/>
          </p:nvSpPr>
          <p:spPr>
            <a:xfrm>
              <a:off x="5188733" y="4428162"/>
              <a:ext cx="276038" cy="369332"/>
            </a:xfrm>
            <a:prstGeom prst="rect">
              <a:avLst/>
            </a:prstGeom>
            <a:noFill/>
          </p:spPr>
          <p:txBody>
            <a:bodyPr wrap="square" rtlCol="0">
              <a:spAutoFit/>
            </a:bodyPr>
            <a:lstStyle/>
            <a:p>
              <a:r>
                <a:rPr lang="en-US" b="1" dirty="0"/>
                <a:t>L</a:t>
              </a:r>
            </a:p>
          </p:txBody>
        </p:sp>
        <p:sp>
          <p:nvSpPr>
            <p:cNvPr id="14" name="Star: 5 Points 13">
              <a:extLst>
                <a:ext uri="{FF2B5EF4-FFF2-40B4-BE49-F238E27FC236}">
                  <a16:creationId xmlns:a16="http://schemas.microsoft.com/office/drawing/2014/main" id="{1840AEAF-704C-06FA-A7E2-AFE4F1A2C088}"/>
                </a:ext>
              </a:extLst>
            </p:cNvPr>
            <p:cNvSpPr/>
            <p:nvPr/>
          </p:nvSpPr>
          <p:spPr>
            <a:xfrm>
              <a:off x="6074507" y="4868449"/>
              <a:ext cx="126027" cy="115742"/>
            </a:xfrm>
            <a:prstGeom prst="star5">
              <a:avLst/>
            </a:prstGeom>
            <a:solidFill>
              <a:srgbClr val="FF0000"/>
            </a:solidFill>
            <a:ln w="3175">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1A19D0C-E08E-B007-CE5C-F3C153C87EB3}"/>
                </a:ext>
              </a:extLst>
            </p:cNvPr>
            <p:cNvSpPr txBox="1"/>
            <p:nvPr/>
          </p:nvSpPr>
          <p:spPr>
            <a:xfrm>
              <a:off x="5959819" y="4569411"/>
              <a:ext cx="311304" cy="369332"/>
            </a:xfrm>
            <a:prstGeom prst="rect">
              <a:avLst/>
            </a:prstGeom>
            <a:noFill/>
          </p:spPr>
          <p:txBody>
            <a:bodyPr wrap="square" rtlCol="0">
              <a:spAutoFit/>
            </a:bodyPr>
            <a:lstStyle/>
            <a:p>
              <a:r>
                <a:rPr lang="en-US" b="1" dirty="0"/>
                <a:t>D</a:t>
              </a:r>
            </a:p>
          </p:txBody>
        </p:sp>
      </p:grpSp>
      <p:sp>
        <p:nvSpPr>
          <p:cNvPr id="21" name="TextBox 20">
            <a:extLst>
              <a:ext uri="{FF2B5EF4-FFF2-40B4-BE49-F238E27FC236}">
                <a16:creationId xmlns:a16="http://schemas.microsoft.com/office/drawing/2014/main" id="{D5BD5DFD-BA9B-FC22-20FB-8A2E024DF1D9}"/>
              </a:ext>
            </a:extLst>
          </p:cNvPr>
          <p:cNvSpPr txBox="1"/>
          <p:nvPr/>
        </p:nvSpPr>
        <p:spPr>
          <a:xfrm>
            <a:off x="595424" y="6292552"/>
            <a:ext cx="2985978" cy="461665"/>
          </a:xfrm>
          <a:prstGeom prst="rect">
            <a:avLst/>
          </a:prstGeom>
          <a:noFill/>
        </p:spPr>
        <p:txBody>
          <a:bodyPr wrap="square" rtlCol="0">
            <a:spAutoFit/>
          </a:bodyPr>
          <a:lstStyle/>
          <a:p>
            <a:r>
              <a:rPr lang="en-US" sz="1200" dirty="0">
                <a:solidFill>
                  <a:schemeClr val="bg1"/>
                </a:solidFill>
                <a:latin typeface="Georgia" panose="02040502050405020303" pitchFamily="18" charset="0"/>
              </a:rPr>
              <a:t>Modified from source by PRISM Climate Group, Oregon State University</a:t>
            </a:r>
          </a:p>
        </p:txBody>
      </p:sp>
      <p:sp>
        <p:nvSpPr>
          <p:cNvPr id="22" name="Oval 21">
            <a:extLst>
              <a:ext uri="{FF2B5EF4-FFF2-40B4-BE49-F238E27FC236}">
                <a16:creationId xmlns:a16="http://schemas.microsoft.com/office/drawing/2014/main" id="{5EA6DB03-3347-D467-038D-D22C4EDC0EDA}"/>
              </a:ext>
            </a:extLst>
          </p:cNvPr>
          <p:cNvSpPr/>
          <p:nvPr/>
        </p:nvSpPr>
        <p:spPr>
          <a:xfrm>
            <a:off x="7177005" y="5752242"/>
            <a:ext cx="132113" cy="14885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9B94941-83A4-4272-673A-CC47CF57A737}"/>
              </a:ext>
            </a:extLst>
          </p:cNvPr>
          <p:cNvSpPr txBox="1"/>
          <p:nvPr/>
        </p:nvSpPr>
        <p:spPr>
          <a:xfrm>
            <a:off x="9059029" y="4661005"/>
            <a:ext cx="2743200" cy="1015663"/>
          </a:xfrm>
          <a:prstGeom prst="rect">
            <a:avLst/>
          </a:prstGeom>
          <a:noFill/>
        </p:spPr>
        <p:txBody>
          <a:bodyPr wrap="square" rtlCol="0">
            <a:spAutoFit/>
          </a:bodyPr>
          <a:lstStyle/>
          <a:p>
            <a:pPr algn="ctr"/>
            <a:r>
              <a:rPr lang="en-US" sz="2000" dirty="0">
                <a:solidFill>
                  <a:schemeClr val="bg1"/>
                </a:solidFill>
                <a:latin typeface="Georgia" panose="02040502050405020303" pitchFamily="18" charset="0"/>
              </a:rPr>
              <a:t>100</a:t>
            </a:r>
            <a:r>
              <a:rPr lang="en-US" sz="2000" baseline="30000" dirty="0">
                <a:solidFill>
                  <a:schemeClr val="bg1"/>
                </a:solidFill>
                <a:latin typeface="Georgia" panose="02040502050405020303" pitchFamily="18" charset="0"/>
              </a:rPr>
              <a:t>th</a:t>
            </a:r>
            <a:r>
              <a:rPr lang="en-US" sz="2000" dirty="0">
                <a:solidFill>
                  <a:schemeClr val="bg1"/>
                </a:solidFill>
                <a:latin typeface="Georgia" panose="02040502050405020303" pitchFamily="18" charset="0"/>
              </a:rPr>
              <a:t> Meridian, with Avg. Annual </a:t>
            </a:r>
            <a:r>
              <a:rPr lang="en-US" sz="2000" dirty="0" err="1">
                <a:solidFill>
                  <a:schemeClr val="bg1"/>
                </a:solidFill>
                <a:latin typeface="Georgia" panose="02040502050405020303" pitchFamily="18" charset="0"/>
              </a:rPr>
              <a:t>Precip</a:t>
            </a:r>
            <a:r>
              <a:rPr lang="en-US" sz="2000" dirty="0">
                <a:solidFill>
                  <a:schemeClr val="bg1"/>
                </a:solidFill>
                <a:latin typeface="Georgia" panose="02040502050405020303" pitchFamily="18" charset="0"/>
              </a:rPr>
              <a:t>. 1991-2020</a:t>
            </a:r>
          </a:p>
        </p:txBody>
      </p:sp>
      <p:sp>
        <p:nvSpPr>
          <p:cNvPr id="26" name="Slide Number Placeholder 25">
            <a:extLst>
              <a:ext uri="{FF2B5EF4-FFF2-40B4-BE49-F238E27FC236}">
                <a16:creationId xmlns:a16="http://schemas.microsoft.com/office/drawing/2014/main" id="{D2E644FE-9D18-365F-AB3A-1537357F8A23}"/>
              </a:ext>
            </a:extLst>
          </p:cNvPr>
          <p:cNvSpPr>
            <a:spLocks noGrp="1"/>
          </p:cNvSpPr>
          <p:nvPr>
            <p:ph type="sldNum" sz="quarter" idx="12"/>
          </p:nvPr>
        </p:nvSpPr>
        <p:spPr/>
        <p:txBody>
          <a:bodyPr/>
          <a:lstStyle/>
          <a:p>
            <a:fld id="{CFBA054B-C62C-4095-9B9E-F7FF7C402486}" type="slidenum">
              <a:rPr lang="en-US" smtClean="0"/>
              <a:pPr/>
              <a:t>7</a:t>
            </a:fld>
            <a:endParaRPr lang="en-US"/>
          </a:p>
        </p:txBody>
      </p:sp>
    </p:spTree>
    <p:extLst>
      <p:ext uri="{BB962C8B-B14F-4D97-AF65-F5344CB8AC3E}">
        <p14:creationId xmlns:p14="http://schemas.microsoft.com/office/powerpoint/2010/main" val="2041394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BA2B2-C952-15E7-9EAB-917AAD776237}"/>
              </a:ext>
            </a:extLst>
          </p:cNvPr>
          <p:cNvSpPr>
            <a:spLocks noGrp="1"/>
          </p:cNvSpPr>
          <p:nvPr>
            <p:ph type="title"/>
          </p:nvPr>
        </p:nvSpPr>
        <p:spPr>
          <a:xfrm>
            <a:off x="838200" y="165100"/>
            <a:ext cx="10515600" cy="777875"/>
          </a:xfrm>
        </p:spPr>
        <p:txBody>
          <a:bodyPr>
            <a:normAutofit/>
          </a:bodyPr>
          <a:lstStyle/>
          <a:p>
            <a:r>
              <a:rPr lang="en-US" dirty="0"/>
              <a:t>Travelling from Dallas to Lubbock you will:</a:t>
            </a:r>
          </a:p>
        </p:txBody>
      </p:sp>
      <p:sp>
        <p:nvSpPr>
          <p:cNvPr id="3" name="Content Placeholder 2">
            <a:extLst>
              <a:ext uri="{FF2B5EF4-FFF2-40B4-BE49-F238E27FC236}">
                <a16:creationId xmlns:a16="http://schemas.microsoft.com/office/drawing/2014/main" id="{B3ED0A16-BDC3-43E2-B6AC-C7BB491119EE}"/>
              </a:ext>
            </a:extLst>
          </p:cNvPr>
          <p:cNvSpPr>
            <a:spLocks noGrp="1"/>
          </p:cNvSpPr>
          <p:nvPr>
            <p:ph idx="1"/>
          </p:nvPr>
        </p:nvSpPr>
        <p:spPr>
          <a:xfrm>
            <a:off x="838200" y="1063256"/>
            <a:ext cx="10515600" cy="5629644"/>
          </a:xfrm>
        </p:spPr>
        <p:txBody>
          <a:bodyPr>
            <a:normAutofit fontScale="92500" lnSpcReduction="10000"/>
          </a:bodyPr>
          <a:lstStyle/>
          <a:p>
            <a:pPr>
              <a:spcAft>
                <a:spcPts val="600"/>
              </a:spcAft>
            </a:pPr>
            <a:r>
              <a:rPr lang="en-US" dirty="0"/>
              <a:t>Cross over the 100th meridian</a:t>
            </a:r>
          </a:p>
          <a:p>
            <a:pPr lvl="1">
              <a:spcAft>
                <a:spcPts val="600"/>
              </a:spcAft>
            </a:pPr>
            <a:r>
              <a:rPr lang="en-US" dirty="0"/>
              <a:t>With Africa’s Sahel, the starkest line of demarcation—of aridity and population density—anywhere on the planet (Seager)</a:t>
            </a:r>
          </a:p>
          <a:p>
            <a:pPr>
              <a:spcAft>
                <a:spcPts val="600"/>
              </a:spcAft>
            </a:pPr>
            <a:r>
              <a:rPr lang="en-US" dirty="0"/>
              <a:t>Go from ~39 inches of annual rainfall to half that</a:t>
            </a:r>
          </a:p>
          <a:p>
            <a:pPr lvl="1">
              <a:spcAft>
                <a:spcPts val="600"/>
              </a:spcAft>
            </a:pPr>
            <a:r>
              <a:rPr lang="en-US" dirty="0"/>
              <a:t>From humid subtropical climate (Cfa) to semi-arid (</a:t>
            </a:r>
            <a:r>
              <a:rPr lang="en-US" dirty="0" err="1"/>
              <a:t>BSk</a:t>
            </a:r>
            <a:r>
              <a:rPr lang="en-US" dirty="0"/>
              <a:t>) (NOOA, 2023)</a:t>
            </a:r>
          </a:p>
          <a:p>
            <a:pPr lvl="1">
              <a:spcAft>
                <a:spcPts val="600"/>
              </a:spcAft>
            </a:pPr>
            <a:r>
              <a:rPr lang="en-US" dirty="0"/>
              <a:t>Travel through 10 Level-4 Ecoregions (EPA)</a:t>
            </a:r>
          </a:p>
          <a:p>
            <a:pPr>
              <a:spcAft>
                <a:spcPts val="600"/>
              </a:spcAft>
            </a:pPr>
            <a:r>
              <a:rPr lang="en-US" dirty="0"/>
              <a:t>Move from cramped to cozy</a:t>
            </a:r>
            <a:r>
              <a:rPr lang="en-US" baseline="30000" dirty="0"/>
              <a:t>3</a:t>
            </a:r>
          </a:p>
          <a:p>
            <a:pPr marL="457200" lvl="1" indent="0">
              <a:spcAft>
                <a:spcPts val="600"/>
              </a:spcAft>
              <a:buNone/>
            </a:pPr>
            <a:r>
              <a:rPr lang="en-US" dirty="0"/>
              <a:t>~90 ft. from your nearest neighbor in Dallas</a:t>
            </a:r>
          </a:p>
          <a:p>
            <a:pPr marL="457200" lvl="1" indent="0">
              <a:spcAft>
                <a:spcPts val="600"/>
              </a:spcAft>
              <a:buNone/>
            </a:pPr>
            <a:r>
              <a:rPr lang="en-US" dirty="0"/>
              <a:t>~1.2 miles apart in Guthrie</a:t>
            </a:r>
          </a:p>
          <a:p>
            <a:pPr marL="457200" lvl="1" indent="0">
              <a:spcAft>
                <a:spcPts val="600"/>
              </a:spcAft>
              <a:buNone/>
            </a:pPr>
            <a:r>
              <a:rPr lang="en-US" dirty="0"/>
              <a:t>~120 ft. in Lubbock</a:t>
            </a:r>
          </a:p>
          <a:p>
            <a:pPr>
              <a:spcAft>
                <a:spcPts val="600"/>
              </a:spcAft>
            </a:pPr>
            <a:r>
              <a:rPr lang="en-US" dirty="0"/>
              <a:t>Climb from 450 ft. to 3,200 ft.</a:t>
            </a:r>
          </a:p>
          <a:p>
            <a:pPr>
              <a:spcAft>
                <a:spcPts val="600"/>
              </a:spcAft>
            </a:pPr>
            <a:r>
              <a:rPr lang="en-US" dirty="0"/>
              <a:t>Re-trace the paths of some of America’s last frontier settlers</a:t>
            </a:r>
          </a:p>
        </p:txBody>
      </p:sp>
      <p:sp>
        <p:nvSpPr>
          <p:cNvPr id="7" name="Slide Number Placeholder 6">
            <a:extLst>
              <a:ext uri="{FF2B5EF4-FFF2-40B4-BE49-F238E27FC236}">
                <a16:creationId xmlns:a16="http://schemas.microsoft.com/office/drawing/2014/main" id="{DB4CEB1D-F0BF-967E-23B7-F64F3E464067}"/>
              </a:ext>
            </a:extLst>
          </p:cNvPr>
          <p:cNvSpPr>
            <a:spLocks noGrp="1"/>
          </p:cNvSpPr>
          <p:nvPr>
            <p:ph type="sldNum" sz="quarter" idx="12"/>
          </p:nvPr>
        </p:nvSpPr>
        <p:spPr/>
        <p:txBody>
          <a:bodyPr/>
          <a:lstStyle/>
          <a:p>
            <a:fld id="{CFBA054B-C62C-4095-9B9E-F7FF7C402486}" type="slidenum">
              <a:rPr lang="en-US" smtClean="0"/>
              <a:pPr/>
              <a:t>8</a:t>
            </a:fld>
            <a:endParaRPr lang="en-US"/>
          </a:p>
        </p:txBody>
      </p:sp>
    </p:spTree>
    <p:extLst>
      <p:ext uri="{BB962C8B-B14F-4D97-AF65-F5344CB8AC3E}">
        <p14:creationId xmlns:p14="http://schemas.microsoft.com/office/powerpoint/2010/main" val="1056122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FC7E18-D5F6-EA0B-3F25-305F5C095DCC}"/>
              </a:ext>
            </a:extLst>
          </p:cNvPr>
          <p:cNvSpPr>
            <a:spLocks noGrp="1"/>
          </p:cNvSpPr>
          <p:nvPr>
            <p:ph type="title"/>
          </p:nvPr>
        </p:nvSpPr>
        <p:spPr/>
        <p:txBody>
          <a:bodyPr>
            <a:normAutofit/>
          </a:bodyPr>
          <a:lstStyle/>
          <a:p>
            <a:r>
              <a:rPr lang="en-US" dirty="0"/>
              <a:t>Four topographical chapters of the journey</a:t>
            </a:r>
          </a:p>
        </p:txBody>
      </p:sp>
      <p:sp>
        <p:nvSpPr>
          <p:cNvPr id="8" name="Content Placeholder 7">
            <a:extLst>
              <a:ext uri="{FF2B5EF4-FFF2-40B4-BE49-F238E27FC236}">
                <a16:creationId xmlns:a16="http://schemas.microsoft.com/office/drawing/2014/main" id="{3430045C-6BBC-FC20-FFB5-32D3D8FCD6F5}"/>
              </a:ext>
            </a:extLst>
          </p:cNvPr>
          <p:cNvSpPr>
            <a:spLocks noGrp="1"/>
          </p:cNvSpPr>
          <p:nvPr>
            <p:ph idx="1"/>
          </p:nvPr>
        </p:nvSpPr>
        <p:spPr>
          <a:xfrm>
            <a:off x="838199" y="1276985"/>
            <a:ext cx="11070266" cy="4910138"/>
          </a:xfrm>
        </p:spPr>
        <p:txBody>
          <a:bodyPr>
            <a:normAutofit fontScale="92500" lnSpcReduction="10000"/>
          </a:bodyPr>
          <a:lstStyle/>
          <a:p>
            <a:pPr marL="514350" indent="-514350">
              <a:spcAft>
                <a:spcPts val="6000"/>
              </a:spcAft>
              <a:buFont typeface="+mj-lt"/>
              <a:buAutoNum type="arabicPeriod"/>
            </a:pPr>
            <a:r>
              <a:rPr lang="en-US" dirty="0"/>
              <a:t>Dallas to Jacksboro—Crossing the Cross Timbers</a:t>
            </a:r>
          </a:p>
          <a:p>
            <a:pPr marL="514350" indent="-514350">
              <a:spcAft>
                <a:spcPts val="6000"/>
              </a:spcAft>
              <a:buFont typeface="+mj-lt"/>
              <a:buAutoNum type="arabicPeriod"/>
            </a:pPr>
            <a:r>
              <a:rPr lang="en-US" dirty="0"/>
              <a:t>Jacksboro to Seymour—Western Cross Timbers to the Rolling Plains</a:t>
            </a:r>
          </a:p>
          <a:p>
            <a:pPr marL="514350" indent="-514350">
              <a:spcAft>
                <a:spcPts val="6000"/>
              </a:spcAft>
              <a:buFont typeface="+mj-lt"/>
              <a:buAutoNum type="arabicPeriod"/>
            </a:pPr>
            <a:r>
              <a:rPr lang="en-US" dirty="0"/>
              <a:t>Seymour to Crosbyton—Climbing the Caprock</a:t>
            </a:r>
          </a:p>
          <a:p>
            <a:pPr marL="514350" indent="-514350">
              <a:spcAft>
                <a:spcPts val="6000"/>
              </a:spcAft>
              <a:buFont typeface="+mj-lt"/>
              <a:buAutoNum type="arabicPeriod"/>
            </a:pPr>
            <a:r>
              <a:rPr lang="en-US" dirty="0"/>
              <a:t>Crosbyton to Lubbock—High Plains Drifting</a:t>
            </a:r>
          </a:p>
          <a:p>
            <a:pPr marL="514350" indent="-514350">
              <a:spcAft>
                <a:spcPts val="6000"/>
              </a:spcAft>
              <a:buFont typeface="+mj-lt"/>
              <a:buAutoNum type="arabicPeriod"/>
            </a:pPr>
            <a:endParaRPr lang="en-US" dirty="0"/>
          </a:p>
        </p:txBody>
      </p:sp>
      <p:sp>
        <p:nvSpPr>
          <p:cNvPr id="3" name="Slide Number Placeholder 2">
            <a:extLst>
              <a:ext uri="{FF2B5EF4-FFF2-40B4-BE49-F238E27FC236}">
                <a16:creationId xmlns:a16="http://schemas.microsoft.com/office/drawing/2014/main" id="{E81F098A-895E-F108-0610-6F084A49C727}"/>
              </a:ext>
            </a:extLst>
          </p:cNvPr>
          <p:cNvSpPr>
            <a:spLocks noGrp="1"/>
          </p:cNvSpPr>
          <p:nvPr>
            <p:ph type="sldNum" sz="quarter" idx="12"/>
          </p:nvPr>
        </p:nvSpPr>
        <p:spPr/>
        <p:txBody>
          <a:bodyPr/>
          <a:lstStyle/>
          <a:p>
            <a:fld id="{CFBA054B-C62C-4095-9B9E-F7FF7C402486}" type="slidenum">
              <a:rPr lang="en-US" smtClean="0"/>
              <a:pPr/>
              <a:t>9</a:t>
            </a:fld>
            <a:endParaRPr lang="en-US"/>
          </a:p>
        </p:txBody>
      </p:sp>
    </p:spTree>
    <p:extLst>
      <p:ext uri="{BB962C8B-B14F-4D97-AF65-F5344CB8AC3E}">
        <p14:creationId xmlns:p14="http://schemas.microsoft.com/office/powerpoint/2010/main" val="442207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D7D9-4648-7E9D-2263-CBEECFA98FD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32D9CFF-6C45-1F0E-9C71-19B84AA35139}"/>
              </a:ext>
            </a:extLst>
          </p:cNvPr>
          <p:cNvSpPr>
            <a:spLocks noGrp="1"/>
          </p:cNvSpPr>
          <p:nvPr>
            <p:ph type="title"/>
          </p:nvPr>
        </p:nvSpPr>
        <p:spPr/>
        <p:txBody>
          <a:bodyPr>
            <a:normAutofit/>
          </a:bodyPr>
          <a:lstStyle/>
          <a:p>
            <a:r>
              <a:rPr lang="en-US" dirty="0"/>
              <a:t>Today: Two stops along the way</a:t>
            </a:r>
          </a:p>
        </p:txBody>
      </p:sp>
      <p:sp>
        <p:nvSpPr>
          <p:cNvPr id="8" name="Content Placeholder 7">
            <a:extLst>
              <a:ext uri="{FF2B5EF4-FFF2-40B4-BE49-F238E27FC236}">
                <a16:creationId xmlns:a16="http://schemas.microsoft.com/office/drawing/2014/main" id="{8A24A036-C615-9ADF-A07F-89756F7596E3}"/>
              </a:ext>
            </a:extLst>
          </p:cNvPr>
          <p:cNvSpPr>
            <a:spLocks noGrp="1"/>
          </p:cNvSpPr>
          <p:nvPr>
            <p:ph idx="1"/>
          </p:nvPr>
        </p:nvSpPr>
        <p:spPr>
          <a:xfrm>
            <a:off x="838199" y="1276985"/>
            <a:ext cx="10857615" cy="4910138"/>
          </a:xfrm>
        </p:spPr>
        <p:txBody>
          <a:bodyPr>
            <a:normAutofit fontScale="92500" lnSpcReduction="10000"/>
          </a:bodyPr>
          <a:lstStyle/>
          <a:p>
            <a:pPr marL="514350" indent="-514350">
              <a:spcAft>
                <a:spcPts val="6000"/>
              </a:spcAft>
              <a:buFont typeface="+mj-lt"/>
              <a:buAutoNum type="arabicPeriod"/>
            </a:pPr>
            <a:r>
              <a:rPr lang="en-US" dirty="0"/>
              <a:t>Dallas to Jacksboro--Crossing the Cross Timbers</a:t>
            </a:r>
          </a:p>
          <a:p>
            <a:pPr marL="514350" indent="-514350">
              <a:spcAft>
                <a:spcPts val="6000"/>
              </a:spcAft>
              <a:buFont typeface="+mj-lt"/>
              <a:buAutoNum type="arabicPeriod"/>
            </a:pPr>
            <a:r>
              <a:rPr lang="en-US" dirty="0"/>
              <a:t>Jacksboro to Seymour—Western Cross Timbers to the Rolling Plains</a:t>
            </a:r>
          </a:p>
          <a:p>
            <a:pPr marL="514350" indent="-514350">
              <a:spcAft>
                <a:spcPts val="6000"/>
              </a:spcAft>
              <a:buFont typeface="+mj-lt"/>
              <a:buAutoNum type="arabicPeriod"/>
            </a:pPr>
            <a:r>
              <a:rPr lang="en-US" dirty="0"/>
              <a:t>Seymour to Crosbyton--Climbing the Caprock</a:t>
            </a:r>
          </a:p>
          <a:p>
            <a:pPr marL="514350" indent="-514350">
              <a:spcAft>
                <a:spcPts val="6000"/>
              </a:spcAft>
              <a:buFont typeface="+mj-lt"/>
              <a:buAutoNum type="arabicPeriod"/>
            </a:pPr>
            <a:r>
              <a:rPr lang="en-US" dirty="0"/>
              <a:t>Crosbyton to Lubbock--High Plains Drifting</a:t>
            </a:r>
          </a:p>
          <a:p>
            <a:pPr marL="514350" indent="-514350">
              <a:spcAft>
                <a:spcPts val="6000"/>
              </a:spcAft>
              <a:buFont typeface="+mj-lt"/>
              <a:buAutoNum type="arabicPeriod"/>
            </a:pPr>
            <a:endParaRPr lang="en-US" dirty="0"/>
          </a:p>
        </p:txBody>
      </p:sp>
      <p:sp>
        <p:nvSpPr>
          <p:cNvPr id="3" name="TextBox 2">
            <a:extLst>
              <a:ext uri="{FF2B5EF4-FFF2-40B4-BE49-F238E27FC236}">
                <a16:creationId xmlns:a16="http://schemas.microsoft.com/office/drawing/2014/main" id="{C2D39D65-E301-AB8D-A37C-E9ABF880C761}"/>
              </a:ext>
            </a:extLst>
          </p:cNvPr>
          <p:cNvSpPr txBox="1"/>
          <p:nvPr/>
        </p:nvSpPr>
        <p:spPr>
          <a:xfrm>
            <a:off x="1727200" y="1747520"/>
            <a:ext cx="4531360" cy="523220"/>
          </a:xfrm>
          <a:prstGeom prst="rect">
            <a:avLst/>
          </a:prstGeom>
          <a:noFill/>
        </p:spPr>
        <p:txBody>
          <a:bodyPr wrap="square" rtlCol="0">
            <a:spAutoFit/>
          </a:bodyPr>
          <a:lstStyle/>
          <a:p>
            <a:pPr marL="457200" indent="-457200">
              <a:buFont typeface="Wingdings" panose="05000000000000000000" pitchFamily="2" charset="2"/>
              <a:buChar char="Ø"/>
            </a:pPr>
            <a:r>
              <a:rPr lang="en-US" sz="2800" dirty="0">
                <a:solidFill>
                  <a:schemeClr val="bg1"/>
                </a:solidFill>
                <a:latin typeface="Georgia" panose="02040502050405020303" pitchFamily="18" charset="0"/>
              </a:rPr>
              <a:t>Jacksboro</a:t>
            </a:r>
          </a:p>
        </p:txBody>
      </p:sp>
      <p:sp>
        <p:nvSpPr>
          <p:cNvPr id="4" name="TextBox 3">
            <a:extLst>
              <a:ext uri="{FF2B5EF4-FFF2-40B4-BE49-F238E27FC236}">
                <a16:creationId xmlns:a16="http://schemas.microsoft.com/office/drawing/2014/main" id="{D3D437B9-DCA9-43B4-6D7E-C07146F31E35}"/>
              </a:ext>
            </a:extLst>
          </p:cNvPr>
          <p:cNvSpPr txBox="1"/>
          <p:nvPr/>
        </p:nvSpPr>
        <p:spPr>
          <a:xfrm>
            <a:off x="1727200" y="4206240"/>
            <a:ext cx="5690742" cy="523220"/>
          </a:xfrm>
          <a:prstGeom prst="rect">
            <a:avLst/>
          </a:prstGeom>
          <a:noFill/>
        </p:spPr>
        <p:txBody>
          <a:bodyPr wrap="square" rtlCol="0">
            <a:spAutoFit/>
          </a:bodyPr>
          <a:lstStyle/>
          <a:p>
            <a:pPr marL="457200" indent="-457200">
              <a:buFont typeface="Wingdings" panose="05000000000000000000" pitchFamily="2" charset="2"/>
              <a:buChar char="Ø"/>
            </a:pPr>
            <a:r>
              <a:rPr lang="en-US" sz="2800" dirty="0">
                <a:solidFill>
                  <a:schemeClr val="bg1"/>
                </a:solidFill>
                <a:latin typeface="Georgia" panose="02040502050405020303" pitchFamily="18" charset="0"/>
              </a:rPr>
              <a:t>Bub Eldredge, McAdoo</a:t>
            </a:r>
          </a:p>
        </p:txBody>
      </p:sp>
      <p:sp>
        <p:nvSpPr>
          <p:cNvPr id="5" name="Slide Number Placeholder 4">
            <a:extLst>
              <a:ext uri="{FF2B5EF4-FFF2-40B4-BE49-F238E27FC236}">
                <a16:creationId xmlns:a16="http://schemas.microsoft.com/office/drawing/2014/main" id="{909425BC-BC5F-D2A1-D4D1-67637DDC7BC5}"/>
              </a:ext>
            </a:extLst>
          </p:cNvPr>
          <p:cNvSpPr>
            <a:spLocks noGrp="1"/>
          </p:cNvSpPr>
          <p:nvPr>
            <p:ph type="sldNum" sz="quarter" idx="12"/>
          </p:nvPr>
        </p:nvSpPr>
        <p:spPr/>
        <p:txBody>
          <a:bodyPr/>
          <a:lstStyle/>
          <a:p>
            <a:fld id="{CFBA054B-C62C-4095-9B9E-F7FF7C402486}" type="slidenum">
              <a:rPr lang="en-US" smtClean="0"/>
              <a:pPr/>
              <a:t>10</a:t>
            </a:fld>
            <a:endParaRPr lang="en-US"/>
          </a:p>
        </p:txBody>
      </p:sp>
    </p:spTree>
    <p:extLst>
      <p:ext uri="{BB962C8B-B14F-4D97-AF65-F5344CB8AC3E}">
        <p14:creationId xmlns:p14="http://schemas.microsoft.com/office/powerpoint/2010/main" val="131770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20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92A6CC-80F9-5CC2-1AE7-98A943B1F55D}"/>
              </a:ext>
            </a:extLst>
          </p:cNvPr>
          <p:cNvSpPr>
            <a:spLocks noGrp="1"/>
          </p:cNvSpPr>
          <p:nvPr>
            <p:ph type="ctrTitle"/>
          </p:nvPr>
        </p:nvSpPr>
        <p:spPr>
          <a:xfrm>
            <a:off x="194005" y="960438"/>
            <a:ext cx="6286500" cy="2387600"/>
          </a:xfrm>
        </p:spPr>
        <p:txBody>
          <a:bodyPr/>
          <a:lstStyle/>
          <a:p>
            <a:r>
              <a:rPr lang="en-US" dirty="0"/>
              <a:t>Jacksboro</a:t>
            </a:r>
          </a:p>
        </p:txBody>
      </p:sp>
      <p:sp>
        <p:nvSpPr>
          <p:cNvPr id="8" name="Subtitle 7">
            <a:extLst>
              <a:ext uri="{FF2B5EF4-FFF2-40B4-BE49-F238E27FC236}">
                <a16:creationId xmlns:a16="http://schemas.microsoft.com/office/drawing/2014/main" id="{3D737C41-8A7A-17B0-1773-ECA7A3C7D1A4}"/>
              </a:ext>
            </a:extLst>
          </p:cNvPr>
          <p:cNvSpPr>
            <a:spLocks noGrp="1"/>
          </p:cNvSpPr>
          <p:nvPr>
            <p:ph type="subTitle" idx="1"/>
          </p:nvPr>
        </p:nvSpPr>
        <p:spPr>
          <a:xfrm>
            <a:off x="194005" y="3440113"/>
            <a:ext cx="6286500" cy="1655762"/>
          </a:xfrm>
        </p:spPr>
        <p:txBody>
          <a:bodyPr>
            <a:normAutofit/>
          </a:bodyPr>
          <a:lstStyle/>
          <a:p>
            <a:r>
              <a:rPr lang="en-US" sz="4400" dirty="0"/>
              <a:t>It’s all about the rocks</a:t>
            </a:r>
          </a:p>
          <a:p>
            <a:r>
              <a:rPr lang="en-US" sz="4000" dirty="0"/>
              <a:t>(and the trees)</a:t>
            </a:r>
            <a:endParaRPr lang="en-US" sz="4400" dirty="0"/>
          </a:p>
        </p:txBody>
      </p:sp>
      <p:pic>
        <p:nvPicPr>
          <p:cNvPr id="10" name="Picture 9">
            <a:extLst>
              <a:ext uri="{FF2B5EF4-FFF2-40B4-BE49-F238E27FC236}">
                <a16:creationId xmlns:a16="http://schemas.microsoft.com/office/drawing/2014/main" id="{4D55B267-7AFD-A7F3-D56B-052A5F556473}"/>
              </a:ext>
            </a:extLst>
          </p:cNvPr>
          <p:cNvPicPr>
            <a:picLocks noChangeAspect="1"/>
          </p:cNvPicPr>
          <p:nvPr/>
        </p:nvPicPr>
        <p:blipFill>
          <a:blip r:embed="rId3">
            <a:extLst>
              <a:ext uri="{28A0092B-C50C-407E-A947-70E740481C1C}">
                <a14:useLocalDpi xmlns:a14="http://schemas.microsoft.com/office/drawing/2010/main" val="0"/>
              </a:ext>
            </a:extLst>
          </a:blip>
          <a:srcRect t="9739" b="9999"/>
          <a:stretch>
            <a:fillRect/>
          </a:stretch>
        </p:blipFill>
        <p:spPr>
          <a:xfrm>
            <a:off x="6497053" y="0"/>
            <a:ext cx="5694947" cy="6858000"/>
          </a:xfrm>
          <a:prstGeom prst="rect">
            <a:avLst/>
          </a:prstGeom>
        </p:spPr>
      </p:pic>
    </p:spTree>
    <p:extLst>
      <p:ext uri="{BB962C8B-B14F-4D97-AF65-F5344CB8AC3E}">
        <p14:creationId xmlns:p14="http://schemas.microsoft.com/office/powerpoint/2010/main" val="3964786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701CE87-66AA-129A-0FDB-2A578CFFDB5D}"/>
              </a:ext>
            </a:extLst>
          </p:cNvPr>
          <p:cNvSpPr>
            <a:spLocks noGrp="1"/>
          </p:cNvSpPr>
          <p:nvPr>
            <p:ph type="title"/>
          </p:nvPr>
        </p:nvSpPr>
        <p:spPr/>
        <p:txBody>
          <a:bodyPr>
            <a:normAutofit fontScale="90000"/>
          </a:bodyPr>
          <a:lstStyle/>
          <a:p>
            <a:r>
              <a:rPr lang="en-US" dirty="0"/>
              <a:t>Travelling from the flatlands of Dallas, the ascent into Jacksboro is a modest but welcome change (~650ft.)</a:t>
            </a:r>
          </a:p>
        </p:txBody>
      </p:sp>
      <p:pic>
        <p:nvPicPr>
          <p:cNvPr id="7" name="Picture 6">
            <a:extLst>
              <a:ext uri="{FF2B5EF4-FFF2-40B4-BE49-F238E27FC236}">
                <a16:creationId xmlns:a16="http://schemas.microsoft.com/office/drawing/2014/main" id="{B837E519-D9FA-2ED4-6B1B-83BA16F6710B}"/>
              </a:ext>
            </a:extLst>
          </p:cNvPr>
          <p:cNvPicPr>
            <a:picLocks noChangeAspect="1"/>
          </p:cNvPicPr>
          <p:nvPr/>
        </p:nvPicPr>
        <p:blipFill>
          <a:blip r:embed="rId2"/>
          <a:srcRect l="9332" t="22481" r="10261" b="10233"/>
          <a:stretch>
            <a:fillRect/>
          </a:stretch>
        </p:blipFill>
        <p:spPr>
          <a:xfrm>
            <a:off x="516749" y="1180213"/>
            <a:ext cx="11158501" cy="5252483"/>
          </a:xfrm>
          <a:prstGeom prst="rect">
            <a:avLst/>
          </a:prstGeom>
        </p:spPr>
      </p:pic>
      <p:pic>
        <p:nvPicPr>
          <p:cNvPr id="11" name="Picture 10">
            <a:extLst>
              <a:ext uri="{FF2B5EF4-FFF2-40B4-BE49-F238E27FC236}">
                <a16:creationId xmlns:a16="http://schemas.microsoft.com/office/drawing/2014/main" id="{890E2D39-B456-080B-4820-57400E404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7116" y="4869180"/>
            <a:ext cx="449226" cy="808607"/>
          </a:xfrm>
          <a:prstGeom prst="rect">
            <a:avLst/>
          </a:prstGeom>
        </p:spPr>
      </p:pic>
      <p:pic>
        <p:nvPicPr>
          <p:cNvPr id="12" name="Picture 11">
            <a:extLst>
              <a:ext uri="{FF2B5EF4-FFF2-40B4-BE49-F238E27FC236}">
                <a16:creationId xmlns:a16="http://schemas.microsoft.com/office/drawing/2014/main" id="{C6318635-0CA7-D6F2-FA91-E24FC88F2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9324" y="1438410"/>
            <a:ext cx="449226" cy="808607"/>
          </a:xfrm>
          <a:prstGeom prst="rect">
            <a:avLst/>
          </a:prstGeom>
        </p:spPr>
      </p:pic>
      <p:sp>
        <p:nvSpPr>
          <p:cNvPr id="13" name="TextBox 12">
            <a:extLst>
              <a:ext uri="{FF2B5EF4-FFF2-40B4-BE49-F238E27FC236}">
                <a16:creationId xmlns:a16="http://schemas.microsoft.com/office/drawing/2014/main" id="{393AACDD-4254-BE0A-E443-BBBA52E24ADF}"/>
              </a:ext>
            </a:extLst>
          </p:cNvPr>
          <p:cNvSpPr txBox="1"/>
          <p:nvPr/>
        </p:nvSpPr>
        <p:spPr>
          <a:xfrm>
            <a:off x="1052623" y="2057272"/>
            <a:ext cx="1136850" cy="307777"/>
          </a:xfrm>
          <a:prstGeom prst="rect">
            <a:avLst/>
          </a:prstGeom>
          <a:noFill/>
        </p:spPr>
        <p:txBody>
          <a:bodyPr wrap="none" rtlCol="0">
            <a:spAutoFit/>
          </a:bodyPr>
          <a:lstStyle/>
          <a:p>
            <a:r>
              <a:rPr lang="en-US" sz="1400" b="1" dirty="0">
                <a:latin typeface="Georgia" panose="02040502050405020303" pitchFamily="18" charset="0"/>
              </a:rPr>
              <a:t>Jacksboro</a:t>
            </a:r>
          </a:p>
        </p:txBody>
      </p:sp>
      <p:sp>
        <p:nvSpPr>
          <p:cNvPr id="14" name="TextBox 13">
            <a:extLst>
              <a:ext uri="{FF2B5EF4-FFF2-40B4-BE49-F238E27FC236}">
                <a16:creationId xmlns:a16="http://schemas.microsoft.com/office/drawing/2014/main" id="{E3B0F94A-0C9F-326F-BBCD-C25DBBE94B4C}"/>
              </a:ext>
            </a:extLst>
          </p:cNvPr>
          <p:cNvSpPr txBox="1"/>
          <p:nvPr/>
        </p:nvSpPr>
        <p:spPr>
          <a:xfrm>
            <a:off x="10061327" y="5493704"/>
            <a:ext cx="764953" cy="307777"/>
          </a:xfrm>
          <a:prstGeom prst="rect">
            <a:avLst/>
          </a:prstGeom>
          <a:noFill/>
        </p:spPr>
        <p:txBody>
          <a:bodyPr wrap="none" rtlCol="0">
            <a:spAutoFit/>
          </a:bodyPr>
          <a:lstStyle/>
          <a:p>
            <a:r>
              <a:rPr lang="en-US" sz="1400" b="1" dirty="0">
                <a:latin typeface="Georgia" panose="02040502050405020303" pitchFamily="18" charset="0"/>
              </a:rPr>
              <a:t>Dallas</a:t>
            </a:r>
          </a:p>
        </p:txBody>
      </p:sp>
      <p:sp>
        <p:nvSpPr>
          <p:cNvPr id="16" name="Arrow: Pentagon 15">
            <a:extLst>
              <a:ext uri="{FF2B5EF4-FFF2-40B4-BE49-F238E27FC236}">
                <a16:creationId xmlns:a16="http://schemas.microsoft.com/office/drawing/2014/main" id="{3F442845-AB26-C246-4B18-6CC4A4E7D960}"/>
              </a:ext>
            </a:extLst>
          </p:cNvPr>
          <p:cNvSpPr/>
          <p:nvPr/>
        </p:nvSpPr>
        <p:spPr>
          <a:xfrm>
            <a:off x="10826280" y="4827517"/>
            <a:ext cx="222636" cy="222636"/>
          </a:xfrm>
          <a:prstGeom prst="homePlate">
            <a:avLst/>
          </a:prstGeom>
          <a:solidFill>
            <a:srgbClr val="EE3C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latin typeface="Georgia" panose="02040502050405020303" pitchFamily="18" charset="0"/>
              </a:rPr>
              <a:t>D</a:t>
            </a:r>
          </a:p>
        </p:txBody>
      </p:sp>
      <p:sp>
        <p:nvSpPr>
          <p:cNvPr id="17" name="Arrow: Pentagon 16">
            <a:extLst>
              <a:ext uri="{FF2B5EF4-FFF2-40B4-BE49-F238E27FC236}">
                <a16:creationId xmlns:a16="http://schemas.microsoft.com/office/drawing/2014/main" id="{3B756718-EC44-4DB5-9A30-76ECE13D5B88}"/>
              </a:ext>
            </a:extLst>
          </p:cNvPr>
          <p:cNvSpPr/>
          <p:nvPr/>
        </p:nvSpPr>
        <p:spPr>
          <a:xfrm>
            <a:off x="10826280" y="2762514"/>
            <a:ext cx="222636" cy="222636"/>
          </a:xfrm>
          <a:prstGeom prst="homePlate">
            <a:avLst/>
          </a:prstGeom>
          <a:solidFill>
            <a:srgbClr val="EE3C3C"/>
          </a:solidFill>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sz="1200" b="1" dirty="0">
                <a:latin typeface="Georgia" panose="02040502050405020303" pitchFamily="18" charset="0"/>
              </a:rPr>
              <a:t>J</a:t>
            </a:r>
          </a:p>
        </p:txBody>
      </p:sp>
      <p:sp>
        <p:nvSpPr>
          <p:cNvPr id="18" name="TextBox 17">
            <a:extLst>
              <a:ext uri="{FF2B5EF4-FFF2-40B4-BE49-F238E27FC236}">
                <a16:creationId xmlns:a16="http://schemas.microsoft.com/office/drawing/2014/main" id="{48B45995-A756-EFAF-0534-B798F7E8E3F7}"/>
              </a:ext>
            </a:extLst>
          </p:cNvPr>
          <p:cNvSpPr txBox="1"/>
          <p:nvPr/>
        </p:nvSpPr>
        <p:spPr>
          <a:xfrm>
            <a:off x="427709" y="6462216"/>
            <a:ext cx="3883999" cy="307777"/>
          </a:xfrm>
          <a:prstGeom prst="rect">
            <a:avLst/>
          </a:prstGeom>
          <a:noFill/>
        </p:spPr>
        <p:txBody>
          <a:bodyPr wrap="square" rtlCol="0">
            <a:spAutoFit/>
          </a:bodyPr>
          <a:lstStyle/>
          <a:p>
            <a:r>
              <a:rPr lang="en-US" sz="1400" dirty="0">
                <a:solidFill>
                  <a:schemeClr val="bg1"/>
                </a:solidFill>
                <a:latin typeface="Georgia" panose="02040502050405020303" pitchFamily="18" charset="0"/>
              </a:rPr>
              <a:t>Source: Topographic-map.com</a:t>
            </a:r>
          </a:p>
        </p:txBody>
      </p:sp>
      <p:sp>
        <p:nvSpPr>
          <p:cNvPr id="2" name="Slide Number Placeholder 1">
            <a:extLst>
              <a:ext uri="{FF2B5EF4-FFF2-40B4-BE49-F238E27FC236}">
                <a16:creationId xmlns:a16="http://schemas.microsoft.com/office/drawing/2014/main" id="{F426FA84-DCBF-FEB0-FD3D-5105BB2D5F47}"/>
              </a:ext>
            </a:extLst>
          </p:cNvPr>
          <p:cNvSpPr>
            <a:spLocks noGrp="1"/>
          </p:cNvSpPr>
          <p:nvPr>
            <p:ph type="sldNum" sz="quarter" idx="12"/>
          </p:nvPr>
        </p:nvSpPr>
        <p:spPr/>
        <p:txBody>
          <a:bodyPr/>
          <a:lstStyle/>
          <a:p>
            <a:fld id="{CFBA054B-C62C-4095-9B9E-F7FF7C402486}" type="slidenum">
              <a:rPr lang="en-US" smtClean="0"/>
              <a:t>12</a:t>
            </a:fld>
            <a:endParaRPr lang="en-US"/>
          </a:p>
        </p:txBody>
      </p:sp>
    </p:spTree>
    <p:extLst>
      <p:ext uri="{BB962C8B-B14F-4D97-AF65-F5344CB8AC3E}">
        <p14:creationId xmlns:p14="http://schemas.microsoft.com/office/powerpoint/2010/main" val="23065801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73CB7-75DC-AA6E-98C5-686939262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9F636A-029B-88D3-F07F-42196F40F863}"/>
              </a:ext>
            </a:extLst>
          </p:cNvPr>
          <p:cNvSpPr>
            <a:spLocks noGrp="1"/>
          </p:cNvSpPr>
          <p:nvPr>
            <p:ph type="title"/>
          </p:nvPr>
        </p:nvSpPr>
        <p:spPr>
          <a:xfrm>
            <a:off x="838200" y="165100"/>
            <a:ext cx="10515600" cy="777875"/>
          </a:xfrm>
        </p:spPr>
        <p:txBody>
          <a:bodyPr>
            <a:normAutofit/>
          </a:bodyPr>
          <a:lstStyle/>
          <a:p>
            <a:r>
              <a:rPr lang="en-US" dirty="0"/>
              <a:t>Sandstone/limestone formations create the ascent</a:t>
            </a:r>
          </a:p>
        </p:txBody>
      </p:sp>
      <p:sp>
        <p:nvSpPr>
          <p:cNvPr id="3" name="Content Placeholder 2">
            <a:extLst>
              <a:ext uri="{FF2B5EF4-FFF2-40B4-BE49-F238E27FC236}">
                <a16:creationId xmlns:a16="http://schemas.microsoft.com/office/drawing/2014/main" id="{68FB14CA-AABB-A531-6A29-9D714A3E9B14}"/>
              </a:ext>
            </a:extLst>
          </p:cNvPr>
          <p:cNvSpPr>
            <a:spLocks noGrp="1"/>
          </p:cNvSpPr>
          <p:nvPr>
            <p:ph idx="1"/>
          </p:nvPr>
        </p:nvSpPr>
        <p:spPr>
          <a:xfrm>
            <a:off x="838200" y="1266825"/>
            <a:ext cx="10515600" cy="4910138"/>
          </a:xfrm>
        </p:spPr>
        <p:txBody>
          <a:bodyPr>
            <a:normAutofit/>
          </a:bodyPr>
          <a:lstStyle/>
          <a:p>
            <a:r>
              <a:rPr lang="en-US" dirty="0"/>
              <a:t>Older, harder rocks under Jacksboro erode slower</a:t>
            </a:r>
          </a:p>
          <a:p>
            <a:pPr lvl="1"/>
            <a:r>
              <a:rPr lang="en-US" dirty="0"/>
              <a:t>Pennsylvanian Period, 300 Ma (BEG, 2026)</a:t>
            </a:r>
          </a:p>
          <a:p>
            <a:endParaRPr lang="en-US" dirty="0"/>
          </a:p>
          <a:p>
            <a:r>
              <a:rPr lang="en-US" dirty="0"/>
              <a:t>Younger, softer rocks under Dallas erode faster</a:t>
            </a:r>
          </a:p>
          <a:p>
            <a:pPr lvl="1"/>
            <a:r>
              <a:rPr lang="en-US" dirty="0"/>
              <a:t>Cretaceous Period, 90Ma (Fisher, 1987)</a:t>
            </a:r>
          </a:p>
          <a:p>
            <a:endParaRPr lang="en-US" dirty="0"/>
          </a:p>
          <a:p>
            <a:r>
              <a:rPr lang="en-US" dirty="0"/>
              <a:t>After ~40 million years of </a:t>
            </a:r>
            <a:r>
              <a:rPr lang="en-US" u="sng" dirty="0"/>
              <a:t>differential erosion</a:t>
            </a:r>
            <a:r>
              <a:rPr lang="en-US" dirty="0"/>
              <a:t> Dallas sits ~650ft. lower than Jacksboro (BEG, 1972)</a:t>
            </a:r>
          </a:p>
        </p:txBody>
      </p:sp>
      <p:sp>
        <p:nvSpPr>
          <p:cNvPr id="5" name="Slide Number Placeholder 4">
            <a:extLst>
              <a:ext uri="{FF2B5EF4-FFF2-40B4-BE49-F238E27FC236}">
                <a16:creationId xmlns:a16="http://schemas.microsoft.com/office/drawing/2014/main" id="{16A06CDB-CB27-8598-DB73-9D0FBDF198EB}"/>
              </a:ext>
            </a:extLst>
          </p:cNvPr>
          <p:cNvSpPr>
            <a:spLocks noGrp="1"/>
          </p:cNvSpPr>
          <p:nvPr>
            <p:ph type="sldNum" sz="quarter" idx="12"/>
          </p:nvPr>
        </p:nvSpPr>
        <p:spPr/>
        <p:txBody>
          <a:bodyPr/>
          <a:lstStyle/>
          <a:p>
            <a:fld id="{CFBA054B-C62C-4095-9B9E-F7FF7C402486}" type="slidenum">
              <a:rPr lang="en-US" smtClean="0"/>
              <a:pPr/>
              <a:t>13</a:t>
            </a:fld>
            <a:endParaRPr lang="en-US"/>
          </a:p>
        </p:txBody>
      </p:sp>
    </p:spTree>
    <p:extLst>
      <p:ext uri="{BB962C8B-B14F-4D97-AF65-F5344CB8AC3E}">
        <p14:creationId xmlns:p14="http://schemas.microsoft.com/office/powerpoint/2010/main" val="3515592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55E50-5759-C0E6-C5D3-B8E3BA1123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BBE2D-18D0-9884-4F7D-D05D826FD503}"/>
              </a:ext>
            </a:extLst>
          </p:cNvPr>
          <p:cNvSpPr>
            <a:spLocks noGrp="1"/>
          </p:cNvSpPr>
          <p:nvPr>
            <p:ph type="title"/>
          </p:nvPr>
        </p:nvSpPr>
        <p:spPr>
          <a:xfrm>
            <a:off x="838200" y="365125"/>
            <a:ext cx="10932042" cy="640715"/>
          </a:xfrm>
        </p:spPr>
        <p:txBody>
          <a:bodyPr>
            <a:normAutofit fontScale="90000"/>
          </a:bodyPr>
          <a:lstStyle/>
          <a:p>
            <a:r>
              <a:rPr lang="en-US" sz="4000" dirty="0"/>
              <a:t>These same rocks, which lie just below the surface, largely determine the vegetation above</a:t>
            </a:r>
            <a:r>
              <a:rPr lang="en-US" sz="4000" baseline="30000" dirty="0"/>
              <a:t>4</a:t>
            </a:r>
          </a:p>
        </p:txBody>
      </p:sp>
      <p:sp>
        <p:nvSpPr>
          <p:cNvPr id="3" name="Content Placeholder 2">
            <a:extLst>
              <a:ext uri="{FF2B5EF4-FFF2-40B4-BE49-F238E27FC236}">
                <a16:creationId xmlns:a16="http://schemas.microsoft.com/office/drawing/2014/main" id="{F2D5ECC6-2D1F-A6A9-467C-78B884710C3A}"/>
              </a:ext>
            </a:extLst>
          </p:cNvPr>
          <p:cNvSpPr>
            <a:spLocks noGrp="1"/>
          </p:cNvSpPr>
          <p:nvPr>
            <p:ph idx="1"/>
          </p:nvPr>
        </p:nvSpPr>
        <p:spPr>
          <a:xfrm>
            <a:off x="838200" y="1343025"/>
            <a:ext cx="10515600" cy="5273675"/>
          </a:xfrm>
        </p:spPr>
        <p:txBody>
          <a:bodyPr>
            <a:normAutofit/>
          </a:bodyPr>
          <a:lstStyle/>
          <a:p>
            <a:r>
              <a:rPr lang="en-US" dirty="0"/>
              <a:t>Western Cross Timbers (WCT)</a:t>
            </a:r>
            <a:r>
              <a:rPr lang="en-US" baseline="30000" dirty="0"/>
              <a:t>5</a:t>
            </a:r>
          </a:p>
          <a:p>
            <a:pPr lvl="1"/>
            <a:r>
              <a:rPr lang="en-US" dirty="0"/>
              <a:t>Ancient, slow-growth forests of Blackjack Oak and Post Oak</a:t>
            </a:r>
          </a:p>
          <a:p>
            <a:pPr lvl="1"/>
            <a:r>
              <a:rPr lang="en-US" dirty="0"/>
              <a:t>Some Post Oaks 200-300 yrs. old, but only 30 ft. high</a:t>
            </a:r>
          </a:p>
          <a:p>
            <a:pPr lvl="1"/>
            <a:r>
              <a:rPr lang="en-US" dirty="0"/>
              <a:t>Multiple trunks per tree, in close proximity</a:t>
            </a:r>
          </a:p>
          <a:p>
            <a:pPr lvl="1"/>
            <a:r>
              <a:rPr lang="en-US" dirty="0"/>
              <a:t>Well-suited for thin soil and harsh conditions</a:t>
            </a:r>
          </a:p>
          <a:p>
            <a:endParaRPr lang="en-US" sz="1600" dirty="0"/>
          </a:p>
          <a:p>
            <a:r>
              <a:rPr lang="en-US" dirty="0">
                <a:solidFill>
                  <a:schemeClr val="tx1"/>
                </a:solidFill>
              </a:rPr>
              <a:t>Dense understory of tangled vines and briers</a:t>
            </a:r>
          </a:p>
          <a:p>
            <a:pPr lvl="1"/>
            <a:r>
              <a:rPr lang="en-US" dirty="0">
                <a:solidFill>
                  <a:schemeClr val="tx1"/>
                </a:solidFill>
              </a:rPr>
              <a:t>Also well-suited for thin, acidic soils and partial shade</a:t>
            </a:r>
          </a:p>
          <a:p>
            <a:pPr lvl="1"/>
            <a:r>
              <a:rPr lang="en-US" dirty="0">
                <a:solidFill>
                  <a:schemeClr val="tx1"/>
                </a:solidFill>
              </a:rPr>
              <a:t>Saw Greenbrier, Virginia Creeper, Mustang Grape, Poison Ivy</a:t>
            </a:r>
          </a:p>
          <a:p>
            <a:endParaRPr lang="en-US" sz="1600" dirty="0">
              <a:solidFill>
                <a:schemeClr val="tx1"/>
              </a:solidFill>
            </a:endParaRPr>
          </a:p>
          <a:p>
            <a:r>
              <a:rPr lang="en-US" dirty="0">
                <a:solidFill>
                  <a:schemeClr val="tx1"/>
                </a:solidFill>
              </a:rPr>
              <a:t>‘Cast Iron Forest’</a:t>
            </a:r>
          </a:p>
          <a:p>
            <a:pPr lvl="1"/>
            <a:r>
              <a:rPr lang="en-US" dirty="0">
                <a:solidFill>
                  <a:schemeClr val="tx1"/>
                </a:solidFill>
              </a:rPr>
              <a:t>Tree trunks in close proximity + dense understory = nearly impassible</a:t>
            </a:r>
          </a:p>
        </p:txBody>
      </p:sp>
      <p:sp>
        <p:nvSpPr>
          <p:cNvPr id="5" name="Slide Number Placeholder 4">
            <a:extLst>
              <a:ext uri="{FF2B5EF4-FFF2-40B4-BE49-F238E27FC236}">
                <a16:creationId xmlns:a16="http://schemas.microsoft.com/office/drawing/2014/main" id="{2CD94FA4-D273-CC92-C09B-BD9B8070A17F}"/>
              </a:ext>
            </a:extLst>
          </p:cNvPr>
          <p:cNvSpPr>
            <a:spLocks noGrp="1"/>
          </p:cNvSpPr>
          <p:nvPr>
            <p:ph type="sldNum" sz="quarter" idx="12"/>
          </p:nvPr>
        </p:nvSpPr>
        <p:spPr/>
        <p:txBody>
          <a:bodyPr/>
          <a:lstStyle/>
          <a:p>
            <a:fld id="{CFBA054B-C62C-4095-9B9E-F7FF7C402486}" type="slidenum">
              <a:rPr lang="en-US" smtClean="0"/>
              <a:pPr/>
              <a:t>14</a:t>
            </a:fld>
            <a:endParaRPr lang="en-US"/>
          </a:p>
        </p:txBody>
      </p:sp>
    </p:spTree>
    <p:extLst>
      <p:ext uri="{BB962C8B-B14F-4D97-AF65-F5344CB8AC3E}">
        <p14:creationId xmlns:p14="http://schemas.microsoft.com/office/powerpoint/2010/main" val="2972127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a:extLst>
              <a:ext uri="{FF2B5EF4-FFF2-40B4-BE49-F238E27FC236}">
                <a16:creationId xmlns:a16="http://schemas.microsoft.com/office/drawing/2014/main" id="{3DBAB982-F32F-021E-5839-AFA399CC07A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0242" r="6191"/>
          <a:stretch>
            <a:fillRect/>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DBBD3E17-89A8-3269-FEA6-9794C511FAFE}"/>
              </a:ext>
            </a:extLst>
          </p:cNvPr>
          <p:cNvSpPr>
            <a:spLocks noGrp="1"/>
          </p:cNvSpPr>
          <p:nvPr>
            <p:ph type="sldNum" sz="quarter" idx="12"/>
          </p:nvPr>
        </p:nvSpPr>
        <p:spPr/>
        <p:txBody>
          <a:bodyPr/>
          <a:lstStyle/>
          <a:p>
            <a:fld id="{CFBA054B-C62C-4095-9B9E-F7FF7C402486}" type="slidenum">
              <a:rPr lang="en-US" smtClean="0"/>
              <a:pPr/>
              <a:t>15</a:t>
            </a:fld>
            <a:endParaRPr lang="en-US"/>
          </a:p>
        </p:txBody>
      </p:sp>
    </p:spTree>
    <p:extLst>
      <p:ext uri="{BB962C8B-B14F-4D97-AF65-F5344CB8AC3E}">
        <p14:creationId xmlns:p14="http://schemas.microsoft.com/office/powerpoint/2010/main" val="757267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E6AAF84-96CD-8C73-10B3-CE84C791BD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4580" y="0"/>
            <a:ext cx="5153620" cy="6871494"/>
          </a:xfrm>
          <a:prstGeom prst="rect">
            <a:avLst/>
          </a:prstGeom>
        </p:spPr>
      </p:pic>
      <p:sp>
        <p:nvSpPr>
          <p:cNvPr id="2" name="Slide Number Placeholder 1">
            <a:extLst>
              <a:ext uri="{FF2B5EF4-FFF2-40B4-BE49-F238E27FC236}">
                <a16:creationId xmlns:a16="http://schemas.microsoft.com/office/drawing/2014/main" id="{64464692-360D-67E7-840D-B9599D334F9E}"/>
              </a:ext>
            </a:extLst>
          </p:cNvPr>
          <p:cNvSpPr>
            <a:spLocks noGrp="1"/>
          </p:cNvSpPr>
          <p:nvPr>
            <p:ph type="sldNum" sz="quarter" idx="12"/>
          </p:nvPr>
        </p:nvSpPr>
        <p:spPr/>
        <p:txBody>
          <a:bodyPr/>
          <a:lstStyle/>
          <a:p>
            <a:fld id="{CFBA054B-C62C-4095-9B9E-F7FF7C402486}" type="slidenum">
              <a:rPr lang="en-US" smtClean="0"/>
              <a:pPr/>
              <a:t>16</a:t>
            </a:fld>
            <a:endParaRPr lang="en-US"/>
          </a:p>
        </p:txBody>
      </p:sp>
    </p:spTree>
    <p:extLst>
      <p:ext uri="{BB962C8B-B14F-4D97-AF65-F5344CB8AC3E}">
        <p14:creationId xmlns:p14="http://schemas.microsoft.com/office/powerpoint/2010/main" val="31938520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6DDFE-0718-E687-721A-1B0D363658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E892F-86CE-12FD-2C2A-9537D9BCA496}"/>
              </a:ext>
            </a:extLst>
          </p:cNvPr>
          <p:cNvSpPr>
            <a:spLocks noGrp="1"/>
          </p:cNvSpPr>
          <p:nvPr>
            <p:ph type="title"/>
          </p:nvPr>
        </p:nvSpPr>
        <p:spPr>
          <a:xfrm>
            <a:off x="838200" y="365125"/>
            <a:ext cx="10932042" cy="640715"/>
          </a:xfrm>
        </p:spPr>
        <p:txBody>
          <a:bodyPr>
            <a:normAutofit fontScale="90000"/>
          </a:bodyPr>
          <a:lstStyle/>
          <a:p>
            <a:r>
              <a:rPr lang="en-US" sz="4000" dirty="0"/>
              <a:t>These same rocks, which are just below the surface, largely determine the vegetation above</a:t>
            </a:r>
            <a:r>
              <a:rPr lang="en-US" sz="4000" baseline="30000" dirty="0"/>
              <a:t>4</a:t>
            </a:r>
          </a:p>
        </p:txBody>
      </p:sp>
      <p:sp>
        <p:nvSpPr>
          <p:cNvPr id="3" name="Content Placeholder 2">
            <a:extLst>
              <a:ext uri="{FF2B5EF4-FFF2-40B4-BE49-F238E27FC236}">
                <a16:creationId xmlns:a16="http://schemas.microsoft.com/office/drawing/2014/main" id="{3109E1A5-0340-F4D8-0A30-7DA12FAF846C}"/>
              </a:ext>
            </a:extLst>
          </p:cNvPr>
          <p:cNvSpPr>
            <a:spLocks noGrp="1"/>
          </p:cNvSpPr>
          <p:nvPr>
            <p:ph idx="1"/>
          </p:nvPr>
        </p:nvSpPr>
        <p:spPr>
          <a:xfrm>
            <a:off x="838200" y="1343025"/>
            <a:ext cx="10515600" cy="5273675"/>
          </a:xfrm>
        </p:spPr>
        <p:txBody>
          <a:bodyPr>
            <a:normAutofit lnSpcReduction="10000"/>
          </a:bodyPr>
          <a:lstStyle/>
          <a:p>
            <a:r>
              <a:rPr lang="en-US" dirty="0"/>
              <a:t>Western Cross Timbers (WCT)</a:t>
            </a:r>
            <a:r>
              <a:rPr lang="en-US" baseline="30000" dirty="0"/>
              <a:t>5</a:t>
            </a:r>
          </a:p>
          <a:p>
            <a:pPr lvl="1"/>
            <a:r>
              <a:rPr lang="en-US" dirty="0"/>
              <a:t>Ancient, slow-growth forests of Blackjack Oak and Post Oak</a:t>
            </a:r>
          </a:p>
          <a:p>
            <a:pPr lvl="1"/>
            <a:r>
              <a:rPr lang="en-US" dirty="0"/>
              <a:t>Some Post Oaks 200-300 yrs. old, but only 30 ft. high</a:t>
            </a:r>
          </a:p>
          <a:p>
            <a:pPr lvl="1"/>
            <a:r>
              <a:rPr lang="en-US" dirty="0"/>
              <a:t>Multiple trunks per tree, in close proximity</a:t>
            </a:r>
          </a:p>
          <a:p>
            <a:pPr lvl="1"/>
            <a:r>
              <a:rPr lang="en-US" dirty="0"/>
              <a:t>Well-suited for thin soil and harsh conditions</a:t>
            </a:r>
          </a:p>
          <a:p>
            <a:endParaRPr lang="en-US" sz="1600" dirty="0"/>
          </a:p>
          <a:p>
            <a:r>
              <a:rPr lang="en-US" dirty="0"/>
              <a:t>Dense understory of tangled vines and briers</a:t>
            </a:r>
          </a:p>
          <a:p>
            <a:pPr lvl="1"/>
            <a:r>
              <a:rPr lang="en-US" dirty="0"/>
              <a:t>Also well-suited for thin, acidic soils and partial shade</a:t>
            </a:r>
          </a:p>
          <a:p>
            <a:pPr lvl="1"/>
            <a:r>
              <a:rPr lang="en-US" dirty="0"/>
              <a:t>Saw Greenbrier, Virginia Creeper, Mustang Grape, Poison Ivy</a:t>
            </a:r>
          </a:p>
          <a:p>
            <a:endParaRPr lang="en-US" sz="1600" dirty="0"/>
          </a:p>
          <a:p>
            <a:r>
              <a:rPr lang="en-US" dirty="0"/>
              <a:t>‘Cast Iron Forest’</a:t>
            </a:r>
          </a:p>
          <a:p>
            <a:pPr lvl="1"/>
            <a:r>
              <a:rPr lang="en-US" dirty="0"/>
              <a:t>Tree trunks in close proximity + dense understory = nearly impassible</a:t>
            </a:r>
          </a:p>
          <a:p>
            <a:pPr lvl="1"/>
            <a:r>
              <a:rPr lang="en-US" dirty="0"/>
              <a:t>“It was like struggling through forests of cast iron.” Washington Irving, A Tour on the Prairies, 1835 (p. 113)</a:t>
            </a:r>
          </a:p>
        </p:txBody>
      </p:sp>
      <p:sp>
        <p:nvSpPr>
          <p:cNvPr id="5" name="Slide Number Placeholder 4">
            <a:extLst>
              <a:ext uri="{FF2B5EF4-FFF2-40B4-BE49-F238E27FC236}">
                <a16:creationId xmlns:a16="http://schemas.microsoft.com/office/drawing/2014/main" id="{B6F2E84D-6E06-1434-B457-06FFBCFCDCAA}"/>
              </a:ext>
            </a:extLst>
          </p:cNvPr>
          <p:cNvSpPr>
            <a:spLocks noGrp="1"/>
          </p:cNvSpPr>
          <p:nvPr>
            <p:ph type="sldNum" sz="quarter" idx="12"/>
          </p:nvPr>
        </p:nvSpPr>
        <p:spPr/>
        <p:txBody>
          <a:bodyPr/>
          <a:lstStyle/>
          <a:p>
            <a:fld id="{CFBA054B-C62C-4095-9B9E-F7FF7C402486}" type="slidenum">
              <a:rPr lang="en-US" smtClean="0"/>
              <a:pPr/>
              <a:t>17</a:t>
            </a:fld>
            <a:endParaRPr lang="en-US"/>
          </a:p>
        </p:txBody>
      </p:sp>
    </p:spTree>
    <p:extLst>
      <p:ext uri="{BB962C8B-B14F-4D97-AF65-F5344CB8AC3E}">
        <p14:creationId xmlns:p14="http://schemas.microsoft.com/office/powerpoint/2010/main" val="363457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50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500"/>
                                        <p:tgtEl>
                                          <p:spTgt spid="3">
                                            <p:txEl>
                                              <p:pRg st="10" end="10"/>
                                            </p:txEl>
                                          </p:spTgt>
                                        </p:tgtEl>
                                      </p:cBhvr>
                                    </p:animEffect>
                                  </p:childTnLst>
                                </p:cTn>
                              </p:par>
                              <p:par>
                                <p:cTn id="17" presetID="10" presetClass="entr" presetSubtype="0" fill="hold" nodeType="withEffect">
                                  <p:stCondLst>
                                    <p:cond delay="500"/>
                                  </p:stCondLst>
                                  <p:childTnLst>
                                    <p:set>
                                      <p:cBhvr>
                                        <p:cTn id="18" dur="1" fill="hold">
                                          <p:stCondLst>
                                            <p:cond delay="0"/>
                                          </p:stCondLst>
                                        </p:cTn>
                                        <p:tgtEl>
                                          <p:spTgt spid="3">
                                            <p:txEl>
                                              <p:pRg st="11" end="11"/>
                                            </p:txEl>
                                          </p:spTgt>
                                        </p:tgtEl>
                                        <p:attrNameLst>
                                          <p:attrName>style.visibility</p:attrName>
                                        </p:attrNameLst>
                                      </p:cBhvr>
                                      <p:to>
                                        <p:strVal val="visible"/>
                                      </p:to>
                                    </p:set>
                                    <p:animEffect transition="in" filter="fade">
                                      <p:cBhvr>
                                        <p:cTn id="19" dur="500"/>
                                        <p:tgtEl>
                                          <p:spTgt spid="3">
                                            <p:txEl>
                                              <p:pRg st="11" end="11"/>
                                            </p:txEl>
                                          </p:spTgt>
                                        </p:tgtEl>
                                      </p:cBhvr>
                                    </p:animEffect>
                                  </p:childTnLst>
                                </p:cTn>
                              </p:par>
                              <p:par>
                                <p:cTn id="20" presetID="10" presetClass="entr" presetSubtype="0" fill="hold" nodeType="withEffect">
                                  <p:stCondLst>
                                    <p:cond delay="50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fade">
                                      <p:cBhvr>
                                        <p:cTn id="2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26157-EC2B-1C27-6AF7-A2C8A5AD9243}"/>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C6DE5A70-92F6-BA1E-F5F7-CC8D36F3512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0074"/>
          <a:stretch>
            <a:fillRect/>
          </a:stretch>
        </p:blipFill>
        <p:spPr>
          <a:xfrm>
            <a:off x="0" y="-1"/>
            <a:ext cx="12192000" cy="7307395"/>
          </a:xfrm>
          <a:prstGeom prst="rect">
            <a:avLst/>
          </a:prstGeom>
        </p:spPr>
      </p:pic>
      <p:pic>
        <p:nvPicPr>
          <p:cNvPr id="5" name="Picture 4">
            <a:extLst>
              <a:ext uri="{FF2B5EF4-FFF2-40B4-BE49-F238E27FC236}">
                <a16:creationId xmlns:a16="http://schemas.microsoft.com/office/drawing/2014/main" id="{F7FEC0B2-2EAE-982A-FCBD-1634DF19117F}"/>
              </a:ext>
            </a:extLst>
          </p:cNvPr>
          <p:cNvPicPr>
            <a:picLocks noChangeAspect="1"/>
          </p:cNvPicPr>
          <p:nvPr/>
        </p:nvPicPr>
        <p:blipFill>
          <a:blip r:embed="rId3">
            <a:extLst>
              <a:ext uri="{28A0092B-C50C-407E-A947-70E740481C1C}">
                <a14:useLocalDpi xmlns:a14="http://schemas.microsoft.com/office/drawing/2010/main" val="0"/>
              </a:ext>
            </a:extLst>
          </a:blip>
          <a:srcRect l="17199" t="18914" r="3110" b="22170"/>
          <a:stretch>
            <a:fillRect/>
          </a:stretch>
        </p:blipFill>
        <p:spPr>
          <a:xfrm>
            <a:off x="-53186" y="3306736"/>
            <a:ext cx="7366547" cy="3630723"/>
          </a:xfrm>
          <a:prstGeom prst="rect">
            <a:avLst/>
          </a:prstGeom>
          <a:effectLst>
            <a:softEdge rad="38100"/>
          </a:effectLst>
        </p:spPr>
      </p:pic>
      <p:sp>
        <p:nvSpPr>
          <p:cNvPr id="7" name="Slide Number Placeholder 6">
            <a:extLst>
              <a:ext uri="{FF2B5EF4-FFF2-40B4-BE49-F238E27FC236}">
                <a16:creationId xmlns:a16="http://schemas.microsoft.com/office/drawing/2014/main" id="{DFBE3F64-E995-425D-061C-A2383886FF1C}"/>
              </a:ext>
            </a:extLst>
          </p:cNvPr>
          <p:cNvSpPr>
            <a:spLocks noGrp="1"/>
          </p:cNvSpPr>
          <p:nvPr>
            <p:ph type="sldNum" sz="quarter" idx="12"/>
          </p:nvPr>
        </p:nvSpPr>
        <p:spPr/>
        <p:txBody>
          <a:bodyPr/>
          <a:lstStyle/>
          <a:p>
            <a:fld id="{CFBA054B-C62C-4095-9B9E-F7FF7C402486}" type="slidenum">
              <a:rPr lang="en-US" smtClean="0"/>
              <a:pPr/>
              <a:t>18</a:t>
            </a:fld>
            <a:endParaRPr lang="en-US"/>
          </a:p>
        </p:txBody>
      </p:sp>
    </p:spTree>
    <p:extLst>
      <p:ext uri="{BB962C8B-B14F-4D97-AF65-F5344CB8AC3E}">
        <p14:creationId xmlns:p14="http://schemas.microsoft.com/office/powerpoint/2010/main" val="42239900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563A-5720-5512-7021-DA16602E3202}"/>
              </a:ext>
            </a:extLst>
          </p:cNvPr>
          <p:cNvSpPr>
            <a:spLocks noGrp="1"/>
          </p:cNvSpPr>
          <p:nvPr>
            <p:ph type="title"/>
          </p:nvPr>
        </p:nvSpPr>
        <p:spPr>
          <a:xfrm>
            <a:off x="4114800" y="201196"/>
            <a:ext cx="7239000" cy="777875"/>
          </a:xfrm>
        </p:spPr>
        <p:txBody>
          <a:bodyPr>
            <a:normAutofit fontScale="90000"/>
          </a:bodyPr>
          <a:lstStyle/>
          <a:p>
            <a:pPr algn="ctr"/>
            <a:r>
              <a:rPr lang="en-US" dirty="0"/>
              <a:t>Josiah Gregg, Commerce of the Prairies, 1849, Vol. II, p. 199</a:t>
            </a:r>
          </a:p>
        </p:txBody>
      </p:sp>
      <p:sp>
        <p:nvSpPr>
          <p:cNvPr id="10" name="Content Placeholder 9">
            <a:extLst>
              <a:ext uri="{FF2B5EF4-FFF2-40B4-BE49-F238E27FC236}">
                <a16:creationId xmlns:a16="http://schemas.microsoft.com/office/drawing/2014/main" id="{822CE8EC-1F40-D0EB-01C4-E5C9CB74FF0D}"/>
              </a:ext>
            </a:extLst>
          </p:cNvPr>
          <p:cNvSpPr>
            <a:spLocks noGrp="1"/>
          </p:cNvSpPr>
          <p:nvPr>
            <p:ph idx="1"/>
          </p:nvPr>
        </p:nvSpPr>
        <p:spPr>
          <a:xfrm>
            <a:off x="4399543" y="1186553"/>
            <a:ext cx="7239000" cy="4910138"/>
          </a:xfrm>
        </p:spPr>
        <p:txBody>
          <a:bodyPr>
            <a:normAutofit fontScale="92500"/>
          </a:bodyPr>
          <a:lstStyle/>
          <a:p>
            <a:pPr marL="0" indent="0">
              <a:lnSpc>
                <a:spcPct val="150000"/>
              </a:lnSpc>
              <a:buNone/>
            </a:pPr>
            <a:r>
              <a:rPr lang="en-US" sz="3200" dirty="0"/>
              <a:t>“The underwood is so matted in many places with grape-vines, green-briars, etc., as to form almost impenetrable ‘roughs,’ which serve as hiding-places for wild beasts, as well as wild Indians; and would, in savage warfare, prove almost as formidable as the hammock of Florida”</a:t>
            </a:r>
            <a:r>
              <a:rPr lang="en-US" sz="3200" baseline="30000" dirty="0"/>
              <a:t>6</a:t>
            </a:r>
          </a:p>
        </p:txBody>
      </p:sp>
      <p:pic>
        <p:nvPicPr>
          <p:cNvPr id="6" name="Picture 5">
            <a:extLst>
              <a:ext uri="{FF2B5EF4-FFF2-40B4-BE49-F238E27FC236}">
                <a16:creationId xmlns:a16="http://schemas.microsoft.com/office/drawing/2014/main" id="{5C5BA85C-9A00-83CE-52E0-96B2A22AC395}"/>
              </a:ext>
            </a:extLst>
          </p:cNvPr>
          <p:cNvPicPr>
            <a:picLocks noChangeAspect="1"/>
          </p:cNvPicPr>
          <p:nvPr/>
        </p:nvPicPr>
        <p:blipFill>
          <a:blip r:embed="rId2"/>
          <a:srcRect l="32422" t="15000" r="42037" b="5278"/>
          <a:stretch>
            <a:fillRect/>
          </a:stretch>
        </p:blipFill>
        <p:spPr>
          <a:xfrm>
            <a:off x="-12031" y="0"/>
            <a:ext cx="3910264" cy="6865562"/>
          </a:xfrm>
          <a:prstGeom prst="rect">
            <a:avLst/>
          </a:prstGeom>
        </p:spPr>
      </p:pic>
      <p:sp>
        <p:nvSpPr>
          <p:cNvPr id="3" name="Slide Number Placeholder 2">
            <a:extLst>
              <a:ext uri="{FF2B5EF4-FFF2-40B4-BE49-F238E27FC236}">
                <a16:creationId xmlns:a16="http://schemas.microsoft.com/office/drawing/2014/main" id="{08184E8A-64F5-0CF2-B5B2-8F50A1E21369}"/>
              </a:ext>
            </a:extLst>
          </p:cNvPr>
          <p:cNvSpPr>
            <a:spLocks noGrp="1"/>
          </p:cNvSpPr>
          <p:nvPr>
            <p:ph type="sldNum" sz="quarter" idx="12"/>
          </p:nvPr>
        </p:nvSpPr>
        <p:spPr/>
        <p:txBody>
          <a:bodyPr/>
          <a:lstStyle/>
          <a:p>
            <a:fld id="{CFBA054B-C62C-4095-9B9E-F7FF7C402486}" type="slidenum">
              <a:rPr lang="en-US" smtClean="0"/>
              <a:pPr/>
              <a:t>19</a:t>
            </a:fld>
            <a:endParaRPr lang="en-US"/>
          </a:p>
        </p:txBody>
      </p:sp>
    </p:spTree>
    <p:extLst>
      <p:ext uri="{BB962C8B-B14F-4D97-AF65-F5344CB8AC3E}">
        <p14:creationId xmlns:p14="http://schemas.microsoft.com/office/powerpoint/2010/main" val="3212527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AA7CF-1096-4D63-8A8C-128EDBCF6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D6627F-CA49-1275-C71D-C7821D48E526}"/>
              </a:ext>
            </a:extLst>
          </p:cNvPr>
          <p:cNvSpPr>
            <a:spLocks noGrp="1"/>
          </p:cNvSpPr>
          <p:nvPr>
            <p:ph type="title"/>
          </p:nvPr>
        </p:nvSpPr>
        <p:spPr>
          <a:xfrm>
            <a:off x="838200" y="365125"/>
            <a:ext cx="10703560" cy="640715"/>
          </a:xfrm>
        </p:spPr>
        <p:txBody>
          <a:bodyPr>
            <a:normAutofit fontScale="90000"/>
          </a:bodyPr>
          <a:lstStyle/>
          <a:p>
            <a:r>
              <a:rPr lang="en-US" sz="4000" dirty="0"/>
              <a:t>Western Cross Timbers—Important role (actor?) in the history of Jacksboro and the region</a:t>
            </a:r>
          </a:p>
        </p:txBody>
      </p:sp>
      <p:sp>
        <p:nvSpPr>
          <p:cNvPr id="3" name="Content Placeholder 2">
            <a:extLst>
              <a:ext uri="{FF2B5EF4-FFF2-40B4-BE49-F238E27FC236}">
                <a16:creationId xmlns:a16="http://schemas.microsoft.com/office/drawing/2014/main" id="{9E658369-4B9F-0826-CF23-C09E9719D86F}"/>
              </a:ext>
            </a:extLst>
          </p:cNvPr>
          <p:cNvSpPr>
            <a:spLocks noGrp="1"/>
          </p:cNvSpPr>
          <p:nvPr>
            <p:ph idx="1"/>
          </p:nvPr>
        </p:nvSpPr>
        <p:spPr>
          <a:xfrm>
            <a:off x="838199" y="1485020"/>
            <a:ext cx="10432313" cy="5273675"/>
          </a:xfrm>
        </p:spPr>
        <p:txBody>
          <a:bodyPr>
            <a:normAutofit lnSpcReduction="10000"/>
          </a:bodyPr>
          <a:lstStyle/>
          <a:p>
            <a:r>
              <a:rPr lang="en-US" dirty="0"/>
              <a:t>Oldest Post Oaks (300+ yrs) witnessed arrival of first Spanish explorers in 1716 (</a:t>
            </a:r>
            <a:r>
              <a:rPr lang="en-US" dirty="0" err="1"/>
              <a:t>Francaviglia</a:t>
            </a:r>
            <a:r>
              <a:rPr lang="en-US" dirty="0"/>
              <a:t>, 2000, p. 28)</a:t>
            </a:r>
          </a:p>
          <a:p>
            <a:endParaRPr lang="en-US" dirty="0"/>
          </a:p>
          <a:p>
            <a:r>
              <a:rPr lang="en-US" dirty="0"/>
              <a:t>Major barrier to progress of settlers</a:t>
            </a:r>
          </a:p>
          <a:p>
            <a:endParaRPr lang="en-US" dirty="0"/>
          </a:p>
          <a:p>
            <a:r>
              <a:rPr lang="en-US" dirty="0"/>
              <a:t>Cover for Indian raiding parties (Robinson, 2016)</a:t>
            </a:r>
          </a:p>
          <a:p>
            <a:pPr lvl="1"/>
            <a:r>
              <a:rPr lang="en-US" dirty="0"/>
              <a:t>Warren Wagon Train Massacre in 1871</a:t>
            </a:r>
          </a:p>
          <a:p>
            <a:pPr lvl="1"/>
            <a:r>
              <a:rPr lang="en-US" dirty="0"/>
              <a:t>First trial of a Native American Indian in a US Court</a:t>
            </a:r>
          </a:p>
          <a:p>
            <a:endParaRPr lang="en-US" dirty="0"/>
          </a:p>
          <a:p>
            <a:r>
              <a:rPr lang="en-US" dirty="0"/>
              <a:t>But also, refuge for those same besieged settlers</a:t>
            </a:r>
          </a:p>
          <a:p>
            <a:pPr lvl="1"/>
            <a:r>
              <a:rPr lang="en-US" dirty="0"/>
              <a:t>Including survivors of the Warren Massacre, who alerted General Sherman in Fort Richardson, Jacksboro, leading to arrest and trial</a:t>
            </a:r>
          </a:p>
          <a:p>
            <a:endParaRPr lang="en-US" dirty="0"/>
          </a:p>
        </p:txBody>
      </p:sp>
      <p:sp>
        <p:nvSpPr>
          <p:cNvPr id="5" name="Slide Number Placeholder 4">
            <a:extLst>
              <a:ext uri="{FF2B5EF4-FFF2-40B4-BE49-F238E27FC236}">
                <a16:creationId xmlns:a16="http://schemas.microsoft.com/office/drawing/2014/main" id="{EB90350A-30EF-5AA9-5D75-8F153889B6E7}"/>
              </a:ext>
            </a:extLst>
          </p:cNvPr>
          <p:cNvSpPr>
            <a:spLocks noGrp="1"/>
          </p:cNvSpPr>
          <p:nvPr>
            <p:ph type="sldNum" sz="quarter" idx="12"/>
          </p:nvPr>
        </p:nvSpPr>
        <p:spPr/>
        <p:txBody>
          <a:bodyPr/>
          <a:lstStyle/>
          <a:p>
            <a:fld id="{CFBA054B-C62C-4095-9B9E-F7FF7C402486}" type="slidenum">
              <a:rPr lang="en-US" smtClean="0"/>
              <a:pPr/>
              <a:t>20</a:t>
            </a:fld>
            <a:endParaRPr lang="en-US"/>
          </a:p>
        </p:txBody>
      </p:sp>
    </p:spTree>
    <p:extLst>
      <p:ext uri="{BB962C8B-B14F-4D97-AF65-F5344CB8AC3E}">
        <p14:creationId xmlns:p14="http://schemas.microsoft.com/office/powerpoint/2010/main" val="1398293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a:extLst>
              <a:ext uri="{FF2B5EF4-FFF2-40B4-BE49-F238E27FC236}">
                <a16:creationId xmlns:a16="http://schemas.microsoft.com/office/drawing/2014/main" id="{B9E2F281-9475-5EA0-1089-BF08232C914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483" b="12264"/>
          <a:stretch>
            <a:fillRect/>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525EAAA5-EBF1-DAE1-AE63-0DAB71C5A3D1}"/>
              </a:ext>
            </a:extLst>
          </p:cNvPr>
          <p:cNvSpPr>
            <a:spLocks noGrp="1"/>
          </p:cNvSpPr>
          <p:nvPr>
            <p:ph type="sldNum" sz="quarter" idx="12"/>
          </p:nvPr>
        </p:nvSpPr>
        <p:spPr/>
        <p:txBody>
          <a:bodyPr/>
          <a:lstStyle/>
          <a:p>
            <a:fld id="{CFBA054B-C62C-4095-9B9E-F7FF7C402486}" type="slidenum">
              <a:rPr lang="en-US" smtClean="0"/>
              <a:pPr/>
              <a:t>21</a:t>
            </a:fld>
            <a:endParaRPr lang="en-US"/>
          </a:p>
        </p:txBody>
      </p:sp>
    </p:spTree>
    <p:extLst>
      <p:ext uri="{BB962C8B-B14F-4D97-AF65-F5344CB8AC3E}">
        <p14:creationId xmlns:p14="http://schemas.microsoft.com/office/powerpoint/2010/main" val="1311714505"/>
      </p:ext>
    </p:extLst>
  </p:cSld>
  <p:clrMapOvr>
    <a:masterClrMapping/>
  </p:clrMapOvr>
  <mc:AlternateContent xmlns:mc="http://schemas.openxmlformats.org/markup-compatibility/2006">
    <mc:Choice xmlns:p14="http://schemas.microsoft.com/office/powerpoint/2010/main" Requires="p14">
      <p:transition spd="slow" p14:dur="1500">
        <p:cover dir="r"/>
      </p:transition>
    </mc:Choice>
    <mc:Fallback>
      <p:transition spd="slow">
        <p:cover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778D0-A890-9AD0-6274-1C366B83B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B8CB3-3C62-68AA-52C6-B10EABCA0CB4}"/>
              </a:ext>
            </a:extLst>
          </p:cNvPr>
          <p:cNvSpPr>
            <a:spLocks noGrp="1"/>
          </p:cNvSpPr>
          <p:nvPr>
            <p:ph type="title"/>
          </p:nvPr>
        </p:nvSpPr>
        <p:spPr>
          <a:xfrm>
            <a:off x="838200" y="165100"/>
            <a:ext cx="10515600" cy="777875"/>
          </a:xfrm>
        </p:spPr>
        <p:txBody>
          <a:bodyPr>
            <a:normAutofit/>
          </a:bodyPr>
          <a:lstStyle/>
          <a:p>
            <a:r>
              <a:rPr lang="en-US" dirty="0"/>
              <a:t>Buried Treasure</a:t>
            </a:r>
          </a:p>
        </p:txBody>
      </p:sp>
      <p:sp>
        <p:nvSpPr>
          <p:cNvPr id="3" name="Content Placeholder 2">
            <a:extLst>
              <a:ext uri="{FF2B5EF4-FFF2-40B4-BE49-F238E27FC236}">
                <a16:creationId xmlns:a16="http://schemas.microsoft.com/office/drawing/2014/main" id="{72F7E2BD-F9E9-5C13-FB46-295C54F3DDAD}"/>
              </a:ext>
            </a:extLst>
          </p:cNvPr>
          <p:cNvSpPr>
            <a:spLocks noGrp="1"/>
          </p:cNvSpPr>
          <p:nvPr>
            <p:ph idx="1"/>
          </p:nvPr>
        </p:nvSpPr>
        <p:spPr>
          <a:xfrm>
            <a:off x="838200" y="1266825"/>
            <a:ext cx="10515600" cy="4910138"/>
          </a:xfrm>
        </p:spPr>
        <p:txBody>
          <a:bodyPr>
            <a:normAutofit/>
          </a:bodyPr>
          <a:lstStyle/>
          <a:p>
            <a:r>
              <a:rPr lang="en-US" dirty="0"/>
              <a:t>Sandstone/limestone are “reservoir rock”</a:t>
            </a:r>
          </a:p>
          <a:p>
            <a:endParaRPr lang="en-US" dirty="0"/>
          </a:p>
          <a:p>
            <a:r>
              <a:rPr lang="en-US" dirty="0"/>
              <a:t>Porosity and permeability make them a reservoir for oil and gas trapped thousands of feet below the surface</a:t>
            </a:r>
          </a:p>
          <a:p>
            <a:endParaRPr lang="en-US" dirty="0"/>
          </a:p>
          <a:p>
            <a:r>
              <a:rPr lang="en-US" dirty="0"/>
              <a:t>Oils &amp; Gas: A mainstay of the Jacksboro economy</a:t>
            </a:r>
          </a:p>
        </p:txBody>
      </p:sp>
      <p:sp>
        <p:nvSpPr>
          <p:cNvPr id="5" name="Slide Number Placeholder 4">
            <a:extLst>
              <a:ext uri="{FF2B5EF4-FFF2-40B4-BE49-F238E27FC236}">
                <a16:creationId xmlns:a16="http://schemas.microsoft.com/office/drawing/2014/main" id="{9F77112A-6EAA-DA4F-400D-1339D1D32098}"/>
              </a:ext>
            </a:extLst>
          </p:cNvPr>
          <p:cNvSpPr>
            <a:spLocks noGrp="1"/>
          </p:cNvSpPr>
          <p:nvPr>
            <p:ph type="sldNum" sz="quarter" idx="12"/>
          </p:nvPr>
        </p:nvSpPr>
        <p:spPr/>
        <p:txBody>
          <a:bodyPr/>
          <a:lstStyle/>
          <a:p>
            <a:fld id="{CFBA054B-C62C-4095-9B9E-F7FF7C402486}" type="slidenum">
              <a:rPr lang="en-US" smtClean="0"/>
              <a:pPr/>
              <a:t>22</a:t>
            </a:fld>
            <a:endParaRPr lang="en-US"/>
          </a:p>
        </p:txBody>
      </p:sp>
    </p:spTree>
    <p:extLst>
      <p:ext uri="{BB962C8B-B14F-4D97-AF65-F5344CB8AC3E}">
        <p14:creationId xmlns:p14="http://schemas.microsoft.com/office/powerpoint/2010/main" val="137276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D65AC6-6E9A-DD58-623C-B0CD33641BAC}"/>
              </a:ext>
            </a:extLst>
          </p:cNvPr>
          <p:cNvSpPr>
            <a:spLocks noGrp="1"/>
          </p:cNvSpPr>
          <p:nvPr>
            <p:ph type="title"/>
          </p:nvPr>
        </p:nvSpPr>
        <p:spPr>
          <a:xfrm>
            <a:off x="699970" y="228898"/>
            <a:ext cx="10793819" cy="777875"/>
          </a:xfrm>
        </p:spPr>
        <p:txBody>
          <a:bodyPr>
            <a:noAutofit/>
          </a:bodyPr>
          <a:lstStyle/>
          <a:p>
            <a:r>
              <a:rPr lang="en-US" sz="3000" dirty="0"/>
              <a:t>The best reservoir rocks are: 1) porous (storage capacity; space within) </a:t>
            </a:r>
            <a:r>
              <a:rPr lang="en-US" sz="3000" u="sng" dirty="0"/>
              <a:t>and</a:t>
            </a:r>
            <a:r>
              <a:rPr lang="en-US" sz="3000" dirty="0"/>
              <a:t> 2) permeable (flow capacity; space between)</a:t>
            </a:r>
          </a:p>
        </p:txBody>
      </p:sp>
      <p:pic>
        <p:nvPicPr>
          <p:cNvPr id="3076" name="Picture 4" descr="calcite that used to fill pores has been replaced and permeability has increased">
            <a:extLst>
              <a:ext uri="{FF2B5EF4-FFF2-40B4-BE49-F238E27FC236}">
                <a16:creationId xmlns:a16="http://schemas.microsoft.com/office/drawing/2014/main" id="{E0B094ED-A6AD-6A9B-AECD-F2C0B39F58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98" t="1054" r="2019" b="1113"/>
          <a:stretch>
            <a:fillRect/>
          </a:stretch>
        </p:blipFill>
        <p:spPr bwMode="auto">
          <a:xfrm>
            <a:off x="8184588" y="1904106"/>
            <a:ext cx="3813323" cy="295797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alcite cement completely fills pores">
            <a:extLst>
              <a:ext uri="{FF2B5EF4-FFF2-40B4-BE49-F238E27FC236}">
                <a16:creationId xmlns:a16="http://schemas.microsoft.com/office/drawing/2014/main" id="{D6268D72-58F8-A3B6-BFE0-65B5ABB484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76" t="1125" r="2433"/>
          <a:stretch>
            <a:fillRect/>
          </a:stretch>
        </p:blipFill>
        <p:spPr bwMode="auto">
          <a:xfrm>
            <a:off x="158602" y="1904105"/>
            <a:ext cx="3813323" cy="29579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arge number of interconnected pores means oil will move easily through it">
            <a:extLst>
              <a:ext uri="{FF2B5EF4-FFF2-40B4-BE49-F238E27FC236}">
                <a16:creationId xmlns:a16="http://schemas.microsoft.com/office/drawing/2014/main" id="{218DC682-ABA4-138D-116E-5AE0977E66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87" t="1125" r="2204" b="-1"/>
          <a:stretch>
            <a:fillRect/>
          </a:stretch>
        </p:blipFill>
        <p:spPr bwMode="auto">
          <a:xfrm>
            <a:off x="4136257" y="1904105"/>
            <a:ext cx="3883999" cy="295797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21F2A07-F77E-9D50-0901-99F76FBC01A6}"/>
              </a:ext>
            </a:extLst>
          </p:cNvPr>
          <p:cNvSpPr txBox="1"/>
          <p:nvPr/>
        </p:nvSpPr>
        <p:spPr>
          <a:xfrm>
            <a:off x="44302" y="1260801"/>
            <a:ext cx="5620449" cy="461665"/>
          </a:xfrm>
          <a:prstGeom prst="rect">
            <a:avLst/>
          </a:prstGeom>
          <a:noFill/>
        </p:spPr>
        <p:txBody>
          <a:bodyPr wrap="none" rtlCol="0">
            <a:spAutoFit/>
          </a:bodyPr>
          <a:lstStyle/>
          <a:p>
            <a:r>
              <a:rPr lang="en-US" sz="2400" u="sng" dirty="0">
                <a:solidFill>
                  <a:schemeClr val="bg1"/>
                </a:solidFill>
                <a:latin typeface="Georgia" panose="02040502050405020303" pitchFamily="18" charset="0"/>
              </a:rPr>
              <a:t>Photomicrographs of sedimentary rocks</a:t>
            </a:r>
          </a:p>
        </p:txBody>
      </p:sp>
      <p:sp>
        <p:nvSpPr>
          <p:cNvPr id="8" name="TextBox 7">
            <a:extLst>
              <a:ext uri="{FF2B5EF4-FFF2-40B4-BE49-F238E27FC236}">
                <a16:creationId xmlns:a16="http://schemas.microsoft.com/office/drawing/2014/main" id="{6BFB2B7C-A708-81FC-0380-83C293228BAA}"/>
              </a:ext>
            </a:extLst>
          </p:cNvPr>
          <p:cNvSpPr txBox="1"/>
          <p:nvPr/>
        </p:nvSpPr>
        <p:spPr>
          <a:xfrm>
            <a:off x="139838" y="4862084"/>
            <a:ext cx="3829407" cy="400110"/>
          </a:xfrm>
          <a:prstGeom prst="rect">
            <a:avLst/>
          </a:prstGeom>
          <a:noFill/>
        </p:spPr>
        <p:txBody>
          <a:bodyPr wrap="square" rtlCol="0">
            <a:spAutoFit/>
          </a:bodyPr>
          <a:lstStyle/>
          <a:p>
            <a:r>
              <a:rPr lang="en-US" sz="2000" dirty="0">
                <a:solidFill>
                  <a:schemeClr val="bg1"/>
                </a:solidFill>
                <a:latin typeface="Georgia" panose="02040502050405020303" pitchFamily="18" charset="0"/>
              </a:rPr>
              <a:t>Limestone</a:t>
            </a:r>
          </a:p>
        </p:txBody>
      </p:sp>
      <p:sp>
        <p:nvSpPr>
          <p:cNvPr id="9" name="TextBox 8">
            <a:extLst>
              <a:ext uri="{FF2B5EF4-FFF2-40B4-BE49-F238E27FC236}">
                <a16:creationId xmlns:a16="http://schemas.microsoft.com/office/drawing/2014/main" id="{A054A70F-2EE5-5829-11A1-9C6369BA9754}"/>
              </a:ext>
            </a:extLst>
          </p:cNvPr>
          <p:cNvSpPr txBox="1"/>
          <p:nvPr/>
        </p:nvSpPr>
        <p:spPr>
          <a:xfrm>
            <a:off x="4133577" y="4862084"/>
            <a:ext cx="3883999" cy="400110"/>
          </a:xfrm>
          <a:prstGeom prst="rect">
            <a:avLst/>
          </a:prstGeom>
          <a:noFill/>
        </p:spPr>
        <p:txBody>
          <a:bodyPr wrap="square" rtlCol="0">
            <a:spAutoFit/>
          </a:bodyPr>
          <a:lstStyle/>
          <a:p>
            <a:r>
              <a:rPr lang="en-US" sz="2000" dirty="0">
                <a:solidFill>
                  <a:schemeClr val="bg1"/>
                </a:solidFill>
                <a:latin typeface="Georgia" panose="02040502050405020303" pitchFamily="18" charset="0"/>
              </a:rPr>
              <a:t>Sandstone (black arrow= flow)</a:t>
            </a:r>
          </a:p>
        </p:txBody>
      </p:sp>
      <p:sp>
        <p:nvSpPr>
          <p:cNvPr id="10" name="TextBox 9">
            <a:extLst>
              <a:ext uri="{FF2B5EF4-FFF2-40B4-BE49-F238E27FC236}">
                <a16:creationId xmlns:a16="http://schemas.microsoft.com/office/drawing/2014/main" id="{C56BCFF9-CF9A-B519-AF11-68257CAD5028}"/>
              </a:ext>
            </a:extLst>
          </p:cNvPr>
          <p:cNvSpPr txBox="1"/>
          <p:nvPr/>
        </p:nvSpPr>
        <p:spPr>
          <a:xfrm>
            <a:off x="8187268" y="4862084"/>
            <a:ext cx="3794071" cy="400110"/>
          </a:xfrm>
          <a:prstGeom prst="rect">
            <a:avLst/>
          </a:prstGeom>
          <a:noFill/>
        </p:spPr>
        <p:txBody>
          <a:bodyPr wrap="square" rtlCol="0">
            <a:spAutoFit/>
          </a:bodyPr>
          <a:lstStyle/>
          <a:p>
            <a:r>
              <a:rPr lang="en-US" sz="2000" dirty="0">
                <a:solidFill>
                  <a:schemeClr val="bg1"/>
                </a:solidFill>
                <a:latin typeface="Georgia" panose="02040502050405020303" pitchFamily="18" charset="0"/>
              </a:rPr>
              <a:t>Limestone (black arrow = flow)</a:t>
            </a:r>
          </a:p>
        </p:txBody>
      </p:sp>
      <p:sp>
        <p:nvSpPr>
          <p:cNvPr id="2" name="TextBox 1">
            <a:extLst>
              <a:ext uri="{FF2B5EF4-FFF2-40B4-BE49-F238E27FC236}">
                <a16:creationId xmlns:a16="http://schemas.microsoft.com/office/drawing/2014/main" id="{A6419BCC-328A-AA2B-657B-C4559038F1AC}"/>
              </a:ext>
            </a:extLst>
          </p:cNvPr>
          <p:cNvSpPr txBox="1"/>
          <p:nvPr/>
        </p:nvSpPr>
        <p:spPr>
          <a:xfrm>
            <a:off x="208634" y="6328866"/>
            <a:ext cx="3883999" cy="307777"/>
          </a:xfrm>
          <a:prstGeom prst="rect">
            <a:avLst/>
          </a:prstGeom>
          <a:noFill/>
        </p:spPr>
        <p:txBody>
          <a:bodyPr wrap="square" rtlCol="0">
            <a:spAutoFit/>
          </a:bodyPr>
          <a:lstStyle/>
          <a:p>
            <a:r>
              <a:rPr lang="en-US" sz="1400" dirty="0">
                <a:solidFill>
                  <a:schemeClr val="bg1"/>
                </a:solidFill>
                <a:latin typeface="Georgia" panose="02040502050405020303" pitchFamily="18" charset="0"/>
              </a:rPr>
              <a:t>Source: Kansas Geological Survey</a:t>
            </a:r>
          </a:p>
        </p:txBody>
      </p:sp>
      <p:pic>
        <p:nvPicPr>
          <p:cNvPr id="15" name="Graphic 14" descr="Checkbox Checked with solid fill">
            <a:extLst>
              <a:ext uri="{FF2B5EF4-FFF2-40B4-BE49-F238E27FC236}">
                <a16:creationId xmlns:a16="http://schemas.microsoft.com/office/drawing/2014/main" id="{6099D568-9364-57E1-1773-CD5A204D437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30402" y="5439524"/>
            <a:ext cx="366491" cy="366491"/>
          </a:xfrm>
          <a:prstGeom prst="rect">
            <a:avLst/>
          </a:prstGeom>
        </p:spPr>
      </p:pic>
      <p:pic>
        <p:nvPicPr>
          <p:cNvPr id="17" name="Graphic 16" descr="Checkbox Crossed with solid fill">
            <a:extLst>
              <a:ext uri="{FF2B5EF4-FFF2-40B4-BE49-F238E27FC236}">
                <a16:creationId xmlns:a16="http://schemas.microsoft.com/office/drawing/2014/main" id="{686BFE9F-6186-1AB5-7C81-8CAF96BBD9F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286" y="5418223"/>
            <a:ext cx="366491" cy="366491"/>
          </a:xfrm>
          <a:prstGeom prst="rect">
            <a:avLst/>
          </a:prstGeom>
        </p:spPr>
      </p:pic>
      <p:sp>
        <p:nvSpPr>
          <p:cNvPr id="18" name="TextBox 17">
            <a:extLst>
              <a:ext uri="{FF2B5EF4-FFF2-40B4-BE49-F238E27FC236}">
                <a16:creationId xmlns:a16="http://schemas.microsoft.com/office/drawing/2014/main" id="{79109CE1-C4BB-1AA8-CFA1-D2DA1C8A6BAA}"/>
              </a:ext>
            </a:extLst>
          </p:cNvPr>
          <p:cNvSpPr txBox="1"/>
          <p:nvPr/>
        </p:nvSpPr>
        <p:spPr>
          <a:xfrm>
            <a:off x="440189" y="5416802"/>
            <a:ext cx="1273105" cy="369332"/>
          </a:xfrm>
          <a:prstGeom prst="rect">
            <a:avLst/>
          </a:prstGeom>
          <a:noFill/>
        </p:spPr>
        <p:txBody>
          <a:bodyPr wrap="none" rtlCol="0">
            <a:spAutoFit/>
          </a:bodyPr>
          <a:lstStyle/>
          <a:p>
            <a:r>
              <a:rPr lang="en-US" dirty="0">
                <a:solidFill>
                  <a:schemeClr val="bg1"/>
                </a:solidFill>
                <a:latin typeface="Georgia" panose="02040502050405020303" pitchFamily="18" charset="0"/>
              </a:rPr>
              <a:t>Permeable</a:t>
            </a:r>
          </a:p>
        </p:txBody>
      </p:sp>
      <p:sp>
        <p:nvSpPr>
          <p:cNvPr id="3" name="TextBox 2">
            <a:extLst>
              <a:ext uri="{FF2B5EF4-FFF2-40B4-BE49-F238E27FC236}">
                <a16:creationId xmlns:a16="http://schemas.microsoft.com/office/drawing/2014/main" id="{A2926E0E-BF22-F50A-1F27-14242C41A570}"/>
              </a:ext>
            </a:extLst>
          </p:cNvPr>
          <p:cNvSpPr txBox="1"/>
          <p:nvPr/>
        </p:nvSpPr>
        <p:spPr>
          <a:xfrm>
            <a:off x="440189" y="5144621"/>
            <a:ext cx="902811" cy="369332"/>
          </a:xfrm>
          <a:prstGeom prst="rect">
            <a:avLst/>
          </a:prstGeom>
          <a:noFill/>
        </p:spPr>
        <p:txBody>
          <a:bodyPr wrap="none" rtlCol="0">
            <a:spAutoFit/>
          </a:bodyPr>
          <a:lstStyle/>
          <a:p>
            <a:r>
              <a:rPr lang="en-US" dirty="0">
                <a:solidFill>
                  <a:schemeClr val="bg1"/>
                </a:solidFill>
                <a:latin typeface="Georgia" panose="02040502050405020303" pitchFamily="18" charset="0"/>
              </a:rPr>
              <a:t>Porous</a:t>
            </a:r>
          </a:p>
        </p:txBody>
      </p:sp>
      <p:pic>
        <p:nvPicPr>
          <p:cNvPr id="12" name="Graphic 11" descr="Checkbox Crossed with solid fill">
            <a:extLst>
              <a:ext uri="{FF2B5EF4-FFF2-40B4-BE49-F238E27FC236}">
                <a16:creationId xmlns:a16="http://schemas.microsoft.com/office/drawing/2014/main" id="{F4E7A81D-B2AC-075E-363B-E3F765DC92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286" y="5146042"/>
            <a:ext cx="366491" cy="366491"/>
          </a:xfrm>
          <a:prstGeom prst="rect">
            <a:avLst/>
          </a:prstGeom>
        </p:spPr>
      </p:pic>
      <p:sp>
        <p:nvSpPr>
          <p:cNvPr id="26" name="TextBox 25">
            <a:extLst>
              <a:ext uri="{FF2B5EF4-FFF2-40B4-BE49-F238E27FC236}">
                <a16:creationId xmlns:a16="http://schemas.microsoft.com/office/drawing/2014/main" id="{262FFB73-ADC3-166D-C3D7-7E64BBF94A95}"/>
              </a:ext>
            </a:extLst>
          </p:cNvPr>
          <p:cNvSpPr txBox="1"/>
          <p:nvPr/>
        </p:nvSpPr>
        <p:spPr>
          <a:xfrm>
            <a:off x="4457479" y="5445377"/>
            <a:ext cx="1273105" cy="369332"/>
          </a:xfrm>
          <a:prstGeom prst="rect">
            <a:avLst/>
          </a:prstGeom>
          <a:noFill/>
        </p:spPr>
        <p:txBody>
          <a:bodyPr wrap="none" rtlCol="0">
            <a:spAutoFit/>
          </a:bodyPr>
          <a:lstStyle/>
          <a:p>
            <a:r>
              <a:rPr lang="en-US" dirty="0">
                <a:solidFill>
                  <a:schemeClr val="bg1"/>
                </a:solidFill>
                <a:latin typeface="Georgia" panose="02040502050405020303" pitchFamily="18" charset="0"/>
              </a:rPr>
              <a:t>Permeable</a:t>
            </a:r>
          </a:p>
        </p:txBody>
      </p:sp>
      <p:sp>
        <p:nvSpPr>
          <p:cNvPr id="27" name="TextBox 26">
            <a:extLst>
              <a:ext uri="{FF2B5EF4-FFF2-40B4-BE49-F238E27FC236}">
                <a16:creationId xmlns:a16="http://schemas.microsoft.com/office/drawing/2014/main" id="{4D2A4FC8-525C-4419-FD5B-A4C873C0E8F7}"/>
              </a:ext>
            </a:extLst>
          </p:cNvPr>
          <p:cNvSpPr txBox="1"/>
          <p:nvPr/>
        </p:nvSpPr>
        <p:spPr>
          <a:xfrm>
            <a:off x="4457479" y="5163671"/>
            <a:ext cx="902811" cy="369332"/>
          </a:xfrm>
          <a:prstGeom prst="rect">
            <a:avLst/>
          </a:prstGeom>
          <a:noFill/>
        </p:spPr>
        <p:txBody>
          <a:bodyPr wrap="none" rtlCol="0">
            <a:spAutoFit/>
          </a:bodyPr>
          <a:lstStyle/>
          <a:p>
            <a:r>
              <a:rPr lang="en-US" dirty="0">
                <a:solidFill>
                  <a:schemeClr val="bg1"/>
                </a:solidFill>
                <a:latin typeface="Georgia" panose="02040502050405020303" pitchFamily="18" charset="0"/>
              </a:rPr>
              <a:t>Porous</a:t>
            </a:r>
          </a:p>
        </p:txBody>
      </p:sp>
      <p:pic>
        <p:nvPicPr>
          <p:cNvPr id="28" name="Graphic 27" descr="Checkbox Crossed with solid fill">
            <a:extLst>
              <a:ext uri="{FF2B5EF4-FFF2-40B4-BE49-F238E27FC236}">
                <a16:creationId xmlns:a16="http://schemas.microsoft.com/office/drawing/2014/main" id="{934D5717-7907-DF4F-FF3E-E218765EC0A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29576" y="5165092"/>
            <a:ext cx="366491" cy="366491"/>
          </a:xfrm>
          <a:prstGeom prst="rect">
            <a:avLst/>
          </a:prstGeom>
        </p:spPr>
      </p:pic>
      <p:sp>
        <p:nvSpPr>
          <p:cNvPr id="30" name="TextBox 29">
            <a:extLst>
              <a:ext uri="{FF2B5EF4-FFF2-40B4-BE49-F238E27FC236}">
                <a16:creationId xmlns:a16="http://schemas.microsoft.com/office/drawing/2014/main" id="{2FC9DBF3-9227-185E-5A4F-0E57782C2283}"/>
              </a:ext>
            </a:extLst>
          </p:cNvPr>
          <p:cNvSpPr txBox="1"/>
          <p:nvPr/>
        </p:nvSpPr>
        <p:spPr>
          <a:xfrm>
            <a:off x="8513936" y="5430871"/>
            <a:ext cx="1273105" cy="369332"/>
          </a:xfrm>
          <a:prstGeom prst="rect">
            <a:avLst/>
          </a:prstGeom>
          <a:noFill/>
        </p:spPr>
        <p:txBody>
          <a:bodyPr wrap="none" rtlCol="0">
            <a:spAutoFit/>
          </a:bodyPr>
          <a:lstStyle/>
          <a:p>
            <a:r>
              <a:rPr lang="en-US" dirty="0">
                <a:solidFill>
                  <a:schemeClr val="bg1"/>
                </a:solidFill>
                <a:latin typeface="Georgia" panose="02040502050405020303" pitchFamily="18" charset="0"/>
              </a:rPr>
              <a:t>Permeable</a:t>
            </a:r>
          </a:p>
        </p:txBody>
      </p:sp>
      <p:sp>
        <p:nvSpPr>
          <p:cNvPr id="31" name="TextBox 30">
            <a:extLst>
              <a:ext uri="{FF2B5EF4-FFF2-40B4-BE49-F238E27FC236}">
                <a16:creationId xmlns:a16="http://schemas.microsoft.com/office/drawing/2014/main" id="{CF7175F9-9981-5D80-131A-C38A6D92B27C}"/>
              </a:ext>
            </a:extLst>
          </p:cNvPr>
          <p:cNvSpPr txBox="1"/>
          <p:nvPr/>
        </p:nvSpPr>
        <p:spPr>
          <a:xfrm>
            <a:off x="8513936" y="5149165"/>
            <a:ext cx="902811" cy="369332"/>
          </a:xfrm>
          <a:prstGeom prst="rect">
            <a:avLst/>
          </a:prstGeom>
          <a:noFill/>
        </p:spPr>
        <p:txBody>
          <a:bodyPr wrap="none" rtlCol="0">
            <a:spAutoFit/>
          </a:bodyPr>
          <a:lstStyle/>
          <a:p>
            <a:r>
              <a:rPr lang="en-US" dirty="0">
                <a:solidFill>
                  <a:schemeClr val="bg1"/>
                </a:solidFill>
                <a:latin typeface="Georgia" panose="02040502050405020303" pitchFamily="18" charset="0"/>
              </a:rPr>
              <a:t>Porous</a:t>
            </a:r>
          </a:p>
        </p:txBody>
      </p:sp>
      <p:pic>
        <p:nvPicPr>
          <p:cNvPr id="33" name="Graphic 32" descr="Checkbox Checked with solid fill">
            <a:extLst>
              <a:ext uri="{FF2B5EF4-FFF2-40B4-BE49-F238E27FC236}">
                <a16:creationId xmlns:a16="http://schemas.microsoft.com/office/drawing/2014/main" id="{EAFDD4C7-D30F-0C55-07EC-928A28DEDA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4240" y="5430871"/>
            <a:ext cx="366491" cy="366491"/>
          </a:xfrm>
          <a:prstGeom prst="rect">
            <a:avLst/>
          </a:prstGeom>
        </p:spPr>
      </p:pic>
      <p:pic>
        <p:nvPicPr>
          <p:cNvPr id="34" name="Graphic 33" descr="Checkbox Checked with solid fill">
            <a:extLst>
              <a:ext uri="{FF2B5EF4-FFF2-40B4-BE49-F238E27FC236}">
                <a16:creationId xmlns:a16="http://schemas.microsoft.com/office/drawing/2014/main" id="{23C3FDAD-EB12-BADC-4E19-F858F06EAF2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49091" y="5149165"/>
            <a:ext cx="366491" cy="366491"/>
          </a:xfrm>
          <a:prstGeom prst="rect">
            <a:avLst/>
          </a:prstGeom>
        </p:spPr>
      </p:pic>
      <p:sp>
        <p:nvSpPr>
          <p:cNvPr id="11" name="Slide Number Placeholder 10">
            <a:extLst>
              <a:ext uri="{FF2B5EF4-FFF2-40B4-BE49-F238E27FC236}">
                <a16:creationId xmlns:a16="http://schemas.microsoft.com/office/drawing/2014/main" id="{001FD115-FD88-1723-8BDB-9D4BFF8C6F1B}"/>
              </a:ext>
            </a:extLst>
          </p:cNvPr>
          <p:cNvSpPr>
            <a:spLocks noGrp="1"/>
          </p:cNvSpPr>
          <p:nvPr>
            <p:ph type="sldNum" sz="quarter" idx="12"/>
          </p:nvPr>
        </p:nvSpPr>
        <p:spPr/>
        <p:txBody>
          <a:bodyPr/>
          <a:lstStyle/>
          <a:p>
            <a:fld id="{CFBA054B-C62C-4095-9B9E-F7FF7C402486}" type="slidenum">
              <a:rPr lang="en-US" smtClean="0"/>
              <a:t>23</a:t>
            </a:fld>
            <a:endParaRPr lang="en-US"/>
          </a:p>
        </p:txBody>
      </p:sp>
    </p:spTree>
    <p:extLst>
      <p:ext uri="{BB962C8B-B14F-4D97-AF65-F5344CB8AC3E}">
        <p14:creationId xmlns:p14="http://schemas.microsoft.com/office/powerpoint/2010/main" val="714743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6C3D4-420D-E144-93D1-C5C3C662CF0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9B65875-88AD-D0B9-BD5F-107E3E198FFF}"/>
              </a:ext>
            </a:extLst>
          </p:cNvPr>
          <p:cNvSpPr>
            <a:spLocks noGrp="1"/>
          </p:cNvSpPr>
          <p:nvPr>
            <p:ph type="ctrTitle"/>
          </p:nvPr>
        </p:nvSpPr>
        <p:spPr/>
        <p:txBody>
          <a:bodyPr/>
          <a:lstStyle/>
          <a:p>
            <a:r>
              <a:rPr lang="en-US" dirty="0"/>
              <a:t>Bub Eldredge</a:t>
            </a:r>
          </a:p>
        </p:txBody>
      </p:sp>
      <p:sp>
        <p:nvSpPr>
          <p:cNvPr id="8" name="Subtitle 7">
            <a:extLst>
              <a:ext uri="{FF2B5EF4-FFF2-40B4-BE49-F238E27FC236}">
                <a16:creationId xmlns:a16="http://schemas.microsoft.com/office/drawing/2014/main" id="{D41BC4E7-4CCC-ECF3-2F5B-BA5429C91FA0}"/>
              </a:ext>
            </a:extLst>
          </p:cNvPr>
          <p:cNvSpPr>
            <a:spLocks noGrp="1"/>
          </p:cNvSpPr>
          <p:nvPr>
            <p:ph type="subTitle" idx="1"/>
          </p:nvPr>
        </p:nvSpPr>
        <p:spPr/>
        <p:txBody>
          <a:bodyPr>
            <a:normAutofit/>
          </a:bodyPr>
          <a:lstStyle/>
          <a:p>
            <a:r>
              <a:rPr lang="en-US" sz="4400" dirty="0"/>
              <a:t>McAdoo, Texas</a:t>
            </a:r>
          </a:p>
        </p:txBody>
      </p:sp>
    </p:spTree>
    <p:extLst>
      <p:ext uri="{BB962C8B-B14F-4D97-AF65-F5344CB8AC3E}">
        <p14:creationId xmlns:p14="http://schemas.microsoft.com/office/powerpoint/2010/main" val="1153693727"/>
      </p:ext>
    </p:extLst>
  </p:cSld>
  <p:clrMapOvr>
    <a:masterClrMapping/>
  </p:clrMapOvr>
  <mc:AlternateContent xmlns:mc="http://schemas.openxmlformats.org/markup-compatibility/2006">
    <mc:Choice xmlns:p14="http://schemas.microsoft.com/office/powerpoint/2010/main" Requires="p14">
      <p:transition spd="slow" p14:dur="20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E6BBF6-56BA-3611-CF79-CC67B0862534}"/>
              </a:ext>
            </a:extLst>
          </p:cNvPr>
          <p:cNvSpPr>
            <a:spLocks noGrp="1"/>
          </p:cNvSpPr>
          <p:nvPr>
            <p:ph idx="1"/>
          </p:nvPr>
        </p:nvSpPr>
        <p:spPr>
          <a:xfrm>
            <a:off x="375920" y="930607"/>
            <a:ext cx="5720080" cy="5278808"/>
          </a:xfrm>
        </p:spPr>
        <p:txBody>
          <a:bodyPr>
            <a:normAutofit/>
          </a:bodyPr>
          <a:lstStyle/>
          <a:p>
            <a:pPr>
              <a:spcAft>
                <a:spcPts val="3000"/>
              </a:spcAft>
            </a:pPr>
            <a:r>
              <a:rPr lang="en-US" sz="2400" dirty="0"/>
              <a:t>Born in 1938, Bub carries with him almost 80% of the history of McAdoo, founded in 1915</a:t>
            </a:r>
          </a:p>
          <a:p>
            <a:pPr>
              <a:spcAft>
                <a:spcPts val="3000"/>
              </a:spcAft>
            </a:pPr>
            <a:r>
              <a:rPr lang="en-US" sz="2400" dirty="0"/>
              <a:t>Principal, McAdoo H.S. (‘66 to ‘85)</a:t>
            </a:r>
          </a:p>
          <a:p>
            <a:pPr>
              <a:spcAft>
                <a:spcPts val="3000"/>
              </a:spcAft>
            </a:pPr>
            <a:r>
              <a:rPr lang="en-US" sz="2400" dirty="0"/>
              <a:t>Asst. Coach at McAdoo for three state championship teams (‘60, ‘63, ‘64)</a:t>
            </a:r>
          </a:p>
          <a:p>
            <a:pPr>
              <a:spcAft>
                <a:spcPts val="3000"/>
              </a:spcAft>
            </a:pPr>
            <a:r>
              <a:rPr lang="en-US" sz="2400" dirty="0"/>
              <a:t>Today: Bub manages 1,000 acres of crops and cattle</a:t>
            </a:r>
          </a:p>
        </p:txBody>
      </p:sp>
      <p:pic>
        <p:nvPicPr>
          <p:cNvPr id="5" name="Content Placeholder 5">
            <a:extLst>
              <a:ext uri="{FF2B5EF4-FFF2-40B4-BE49-F238E27FC236}">
                <a16:creationId xmlns:a16="http://schemas.microsoft.com/office/drawing/2014/main" id="{7EC897D3-B83F-550D-722A-70F3B279A0FF}"/>
              </a:ext>
            </a:extLst>
          </p:cNvPr>
          <p:cNvPicPr>
            <a:picLocks noChangeAspect="1"/>
          </p:cNvPicPr>
          <p:nvPr/>
        </p:nvPicPr>
        <p:blipFill>
          <a:blip r:embed="rId2">
            <a:extLst>
              <a:ext uri="{28A0092B-C50C-407E-A947-70E740481C1C}">
                <a14:useLocalDpi xmlns:a14="http://schemas.microsoft.com/office/drawing/2010/main" val="0"/>
              </a:ext>
            </a:extLst>
          </a:blip>
          <a:srcRect l="28363" t="2619" r="8343"/>
          <a:stretch>
            <a:fillRect/>
          </a:stretch>
        </p:blipFill>
        <p:spPr>
          <a:xfrm>
            <a:off x="6285532" y="930607"/>
            <a:ext cx="5075380" cy="5069596"/>
          </a:xfrm>
          <a:prstGeom prst="rect">
            <a:avLst/>
          </a:prstGeom>
          <a:effectLst>
            <a:softEdge rad="25400"/>
          </a:effectLst>
        </p:spPr>
      </p:pic>
      <p:sp>
        <p:nvSpPr>
          <p:cNvPr id="6" name="TextBox 5">
            <a:extLst>
              <a:ext uri="{FF2B5EF4-FFF2-40B4-BE49-F238E27FC236}">
                <a16:creationId xmlns:a16="http://schemas.microsoft.com/office/drawing/2014/main" id="{1D038BCE-8B23-7F90-8808-6DE4EDE74335}"/>
              </a:ext>
            </a:extLst>
          </p:cNvPr>
          <p:cNvSpPr txBox="1"/>
          <p:nvPr/>
        </p:nvSpPr>
        <p:spPr>
          <a:xfrm>
            <a:off x="6948474" y="5995933"/>
            <a:ext cx="4031434" cy="461665"/>
          </a:xfrm>
          <a:prstGeom prst="rect">
            <a:avLst/>
          </a:prstGeom>
          <a:noFill/>
          <a:effectLst>
            <a:softEdge rad="25400"/>
          </a:effectLst>
        </p:spPr>
        <p:txBody>
          <a:bodyPr wrap="square" rtlCol="0">
            <a:spAutoFit/>
          </a:bodyPr>
          <a:lstStyle/>
          <a:p>
            <a:pPr algn="ctr"/>
            <a:r>
              <a:rPr lang="en-US" sz="2400" dirty="0">
                <a:solidFill>
                  <a:schemeClr val="bg1"/>
                </a:solidFill>
                <a:latin typeface="Georgia" panose="02040502050405020303" pitchFamily="18" charset="0"/>
              </a:rPr>
              <a:t>Bub Eldredge, McAdoo, TX</a:t>
            </a:r>
            <a:endParaRPr lang="en-US" dirty="0">
              <a:solidFill>
                <a:schemeClr val="bg1"/>
              </a:solidFill>
              <a:latin typeface="Georgia" panose="02040502050405020303" pitchFamily="18" charset="0"/>
            </a:endParaRPr>
          </a:p>
        </p:txBody>
      </p:sp>
      <p:sp>
        <p:nvSpPr>
          <p:cNvPr id="2" name="Slide Number Placeholder 1">
            <a:extLst>
              <a:ext uri="{FF2B5EF4-FFF2-40B4-BE49-F238E27FC236}">
                <a16:creationId xmlns:a16="http://schemas.microsoft.com/office/drawing/2014/main" id="{40BE16DE-6E9E-076D-5BAB-98FC688C23C9}"/>
              </a:ext>
            </a:extLst>
          </p:cNvPr>
          <p:cNvSpPr>
            <a:spLocks noGrp="1"/>
          </p:cNvSpPr>
          <p:nvPr>
            <p:ph type="sldNum" sz="quarter" idx="12"/>
          </p:nvPr>
        </p:nvSpPr>
        <p:spPr/>
        <p:txBody>
          <a:bodyPr/>
          <a:lstStyle/>
          <a:p>
            <a:fld id="{CFBA054B-C62C-4095-9B9E-F7FF7C402486}" type="slidenum">
              <a:rPr lang="en-US" smtClean="0"/>
              <a:pPr/>
              <a:t>25</a:t>
            </a:fld>
            <a:endParaRPr lang="en-US"/>
          </a:p>
        </p:txBody>
      </p:sp>
    </p:spTree>
    <p:extLst>
      <p:ext uri="{BB962C8B-B14F-4D97-AF65-F5344CB8AC3E}">
        <p14:creationId xmlns:p14="http://schemas.microsoft.com/office/powerpoint/2010/main" val="1316119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2AB14BED-36D9-E61B-9A37-6E90A9D86406}"/>
              </a:ext>
            </a:extLst>
          </p:cNvPr>
          <p:cNvSpPr>
            <a:spLocks noGrp="1"/>
          </p:cNvSpPr>
          <p:nvPr>
            <p:ph idx="1"/>
          </p:nvPr>
        </p:nvSpPr>
        <p:spPr>
          <a:xfrm>
            <a:off x="287079" y="422866"/>
            <a:ext cx="5252484" cy="5595035"/>
          </a:xfrm>
        </p:spPr>
        <p:txBody>
          <a:bodyPr>
            <a:noAutofit/>
          </a:bodyPr>
          <a:lstStyle/>
          <a:p>
            <a:pPr marL="0" indent="0">
              <a:spcAft>
                <a:spcPts val="1200"/>
              </a:spcAft>
              <a:buNone/>
            </a:pPr>
            <a:r>
              <a:rPr lang="en-US" sz="2400" dirty="0"/>
              <a:t>All this within Bub’s lifetime:</a:t>
            </a:r>
          </a:p>
          <a:p>
            <a:pPr marL="346075" lvl="1" indent="0">
              <a:spcAft>
                <a:spcPts val="1200"/>
              </a:spcAft>
              <a:buNone/>
              <a:tabLst>
                <a:tab pos="1257300" algn="l"/>
              </a:tabLst>
            </a:pPr>
            <a:r>
              <a:rPr lang="en-US" dirty="0"/>
              <a:t>1938:	Battery power (wind-	powered charger)</a:t>
            </a:r>
          </a:p>
          <a:p>
            <a:pPr marL="346075" lvl="1" indent="0">
              <a:spcAft>
                <a:spcPts val="1200"/>
              </a:spcAft>
              <a:buNone/>
              <a:tabLst>
                <a:tab pos="1257300" algn="l"/>
              </a:tabLst>
            </a:pPr>
            <a:r>
              <a:rPr lang="en-US" dirty="0"/>
              <a:t>1951:	Electricity arrives (Dickens 	Electric Cooperative)</a:t>
            </a:r>
          </a:p>
          <a:p>
            <a:pPr marL="346075" lvl="1" indent="0">
              <a:spcAft>
                <a:spcPts val="1200"/>
              </a:spcAft>
              <a:buNone/>
              <a:tabLst>
                <a:tab pos="1257300" algn="l"/>
              </a:tabLst>
            </a:pPr>
            <a:r>
              <a:rPr lang="en-US" dirty="0"/>
              <a:t>2008:	McAdoo Wind Farm begins 	operation</a:t>
            </a:r>
          </a:p>
          <a:p>
            <a:pPr marL="346075" lvl="1" indent="0">
              <a:spcAft>
                <a:spcPts val="1200"/>
              </a:spcAft>
              <a:buNone/>
              <a:tabLst>
                <a:tab pos="1257300" algn="l"/>
              </a:tabLst>
            </a:pPr>
            <a:r>
              <a:rPr lang="en-US" dirty="0"/>
              <a:t>2022:	Argo begins bitcoin mining 	in Dickens, TX, near Bub’s 	acreage</a:t>
            </a:r>
          </a:p>
          <a:p>
            <a:pPr marL="346075" lvl="1" indent="0">
              <a:spcAft>
                <a:spcPts val="1200"/>
              </a:spcAft>
              <a:buNone/>
              <a:tabLst>
                <a:tab pos="1257300" algn="l"/>
              </a:tabLst>
            </a:pPr>
            <a:r>
              <a:rPr lang="en-US" dirty="0"/>
              <a:t>2024:	Galaxy-Helios begins re-	purposing Dickens facility 	to AI data processing center</a:t>
            </a:r>
          </a:p>
          <a:p>
            <a:pPr marL="0" indent="0">
              <a:spcAft>
                <a:spcPts val="1200"/>
              </a:spcAft>
              <a:buNone/>
            </a:pPr>
            <a:endParaRPr lang="en-US" sz="2400" dirty="0"/>
          </a:p>
          <a:p>
            <a:pPr>
              <a:spcAft>
                <a:spcPts val="1200"/>
              </a:spcAft>
            </a:pPr>
            <a:endParaRPr lang="en-US" sz="2400" dirty="0"/>
          </a:p>
          <a:p>
            <a:pPr>
              <a:spcAft>
                <a:spcPts val="1200"/>
              </a:spcAft>
            </a:pPr>
            <a:endParaRPr lang="en-US" sz="2400" dirty="0"/>
          </a:p>
        </p:txBody>
      </p:sp>
      <p:pic>
        <p:nvPicPr>
          <p:cNvPr id="19" name="Picture 18">
            <a:extLst>
              <a:ext uri="{FF2B5EF4-FFF2-40B4-BE49-F238E27FC236}">
                <a16:creationId xmlns:a16="http://schemas.microsoft.com/office/drawing/2014/main" id="{B4065188-EA64-3EF3-AA39-A6423769E8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3457" y="1020404"/>
            <a:ext cx="6196400" cy="4257605"/>
          </a:xfrm>
          <a:prstGeom prst="rect">
            <a:avLst/>
          </a:prstGeom>
          <a:effectLst>
            <a:softEdge rad="25400"/>
          </a:effectLst>
        </p:spPr>
      </p:pic>
      <p:sp>
        <p:nvSpPr>
          <p:cNvPr id="20" name="TextBox 19">
            <a:extLst>
              <a:ext uri="{FF2B5EF4-FFF2-40B4-BE49-F238E27FC236}">
                <a16:creationId xmlns:a16="http://schemas.microsoft.com/office/drawing/2014/main" id="{9CCA9A36-7B2E-7E81-ABFA-73DE4A53D9A3}"/>
              </a:ext>
            </a:extLst>
          </p:cNvPr>
          <p:cNvSpPr txBox="1"/>
          <p:nvPr/>
        </p:nvSpPr>
        <p:spPr>
          <a:xfrm>
            <a:off x="5901956" y="5352421"/>
            <a:ext cx="5417287" cy="400110"/>
          </a:xfrm>
          <a:prstGeom prst="rect">
            <a:avLst/>
          </a:prstGeom>
          <a:noFill/>
        </p:spPr>
        <p:txBody>
          <a:bodyPr wrap="square" rtlCol="0">
            <a:spAutoFit/>
          </a:bodyPr>
          <a:lstStyle/>
          <a:p>
            <a:pPr algn="ctr"/>
            <a:r>
              <a:rPr lang="en-US" sz="2000" dirty="0">
                <a:solidFill>
                  <a:schemeClr val="bg1"/>
                </a:solidFill>
                <a:latin typeface="Georgia" panose="02040502050405020303" pitchFamily="18" charset="0"/>
              </a:rPr>
              <a:t>Bub (r) with Coach Fabian “Doc” Lemley, 1955</a:t>
            </a:r>
            <a:endParaRPr lang="en-US" sz="1600" dirty="0">
              <a:solidFill>
                <a:schemeClr val="bg1"/>
              </a:solidFill>
              <a:latin typeface="Georgia" panose="02040502050405020303" pitchFamily="18" charset="0"/>
            </a:endParaRPr>
          </a:p>
        </p:txBody>
      </p:sp>
      <p:pic>
        <p:nvPicPr>
          <p:cNvPr id="5" name="no electricity v5 no effects">
            <a:hlinkClick r:id="" action="ppaction://media"/>
            <a:extLst>
              <a:ext uri="{FF2B5EF4-FFF2-40B4-BE49-F238E27FC236}">
                <a16:creationId xmlns:a16="http://schemas.microsoft.com/office/drawing/2014/main" id="{2B830F19-49C0-DC53-1E52-1E292CB4069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01956" y="4353885"/>
            <a:ext cx="609600" cy="609600"/>
          </a:xfrm>
          <a:prstGeom prst="rect">
            <a:avLst/>
          </a:prstGeom>
        </p:spPr>
      </p:pic>
      <p:sp>
        <p:nvSpPr>
          <p:cNvPr id="6" name="Slide Number Placeholder 5">
            <a:extLst>
              <a:ext uri="{FF2B5EF4-FFF2-40B4-BE49-F238E27FC236}">
                <a16:creationId xmlns:a16="http://schemas.microsoft.com/office/drawing/2014/main" id="{A0FE0BA4-9B76-7A20-5798-D884D2A32CB5}"/>
              </a:ext>
            </a:extLst>
          </p:cNvPr>
          <p:cNvSpPr>
            <a:spLocks noGrp="1"/>
          </p:cNvSpPr>
          <p:nvPr>
            <p:ph type="sldNum" sz="quarter" idx="12"/>
          </p:nvPr>
        </p:nvSpPr>
        <p:spPr/>
        <p:txBody>
          <a:bodyPr/>
          <a:lstStyle/>
          <a:p>
            <a:fld id="{CFBA054B-C62C-4095-9B9E-F7FF7C402486}" type="slidenum">
              <a:rPr lang="en-US" smtClean="0"/>
              <a:pPr/>
              <a:t>26</a:t>
            </a:fld>
            <a:endParaRPr lang="en-US"/>
          </a:p>
        </p:txBody>
      </p:sp>
    </p:spTree>
    <p:extLst>
      <p:ext uri="{BB962C8B-B14F-4D97-AF65-F5344CB8AC3E}">
        <p14:creationId xmlns:p14="http://schemas.microsoft.com/office/powerpoint/2010/main" val="4228265199"/>
      </p:ext>
    </p:extLst>
  </p:cSld>
  <p:clrMapOvr>
    <a:masterClrMapping/>
  </p:clrMapOvr>
  <mc:AlternateContent xmlns:mc="http://schemas.openxmlformats.org/markup-compatibility/2006">
    <mc:Choice xmlns:p14="http://schemas.microsoft.com/office/powerpoint/2010/main" Requires="p14">
      <p:transition spd="slow" p14:dur="4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1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3FDEF29-F317-319D-3C1A-1CB97E3E62DF}"/>
              </a:ext>
            </a:extLst>
          </p:cNvPr>
          <p:cNvSpPr>
            <a:spLocks noGrp="1"/>
          </p:cNvSpPr>
          <p:nvPr>
            <p:ph idx="1"/>
          </p:nvPr>
        </p:nvSpPr>
        <p:spPr>
          <a:xfrm>
            <a:off x="1414128" y="563526"/>
            <a:ext cx="9484242" cy="5792824"/>
          </a:xfrm>
        </p:spPr>
        <p:txBody>
          <a:bodyPr>
            <a:normAutofit lnSpcReduction="10000"/>
          </a:bodyPr>
          <a:lstStyle/>
          <a:p>
            <a:pPr marL="0" indent="0" algn="ctr">
              <a:buNone/>
            </a:pPr>
            <a:r>
              <a:rPr lang="en-US" sz="3600" dirty="0"/>
              <a:t>Can I bring coherence to the otherwise unrelated people and places along 330 miles of Texas highways?</a:t>
            </a:r>
          </a:p>
          <a:p>
            <a:pPr marL="0" indent="0" algn="ctr">
              <a:buNone/>
            </a:pPr>
            <a:endParaRPr lang="en-US" sz="3600" dirty="0"/>
          </a:p>
          <a:p>
            <a:pPr marL="0" indent="0" algn="ctr">
              <a:buNone/>
            </a:pPr>
            <a:r>
              <a:rPr lang="en-US" sz="3600" dirty="0"/>
              <a:t>After a few years of work, the dots are beginning to connect!</a:t>
            </a:r>
          </a:p>
          <a:p>
            <a:pPr marL="0" indent="0" algn="ctr">
              <a:buNone/>
            </a:pPr>
            <a:endParaRPr lang="en-US" sz="3600" dirty="0"/>
          </a:p>
          <a:p>
            <a:pPr marL="0" indent="0" algn="ctr">
              <a:buNone/>
            </a:pPr>
            <a:r>
              <a:rPr lang="en-US" sz="3600" dirty="0"/>
              <a:t>I’d be honored to hear your story!</a:t>
            </a:r>
          </a:p>
          <a:p>
            <a:pPr marL="0" indent="0" algn="ctr">
              <a:buNone/>
            </a:pPr>
            <a:endParaRPr lang="en-US" sz="3600" dirty="0"/>
          </a:p>
          <a:p>
            <a:pPr marL="0" indent="0" algn="ctr">
              <a:buNone/>
            </a:pPr>
            <a:r>
              <a:rPr lang="en-US" sz="4800" dirty="0"/>
              <a:t>Thank you!</a:t>
            </a:r>
          </a:p>
        </p:txBody>
      </p:sp>
      <p:sp>
        <p:nvSpPr>
          <p:cNvPr id="5" name="Slide Number Placeholder 4">
            <a:extLst>
              <a:ext uri="{FF2B5EF4-FFF2-40B4-BE49-F238E27FC236}">
                <a16:creationId xmlns:a16="http://schemas.microsoft.com/office/drawing/2014/main" id="{BBFFC6E0-BA0A-7894-0B73-39F89B9B2FD5}"/>
              </a:ext>
            </a:extLst>
          </p:cNvPr>
          <p:cNvSpPr>
            <a:spLocks noGrp="1"/>
          </p:cNvSpPr>
          <p:nvPr>
            <p:ph type="sldNum" sz="quarter" idx="12"/>
          </p:nvPr>
        </p:nvSpPr>
        <p:spPr/>
        <p:txBody>
          <a:bodyPr/>
          <a:lstStyle/>
          <a:p>
            <a:fld id="{CFBA054B-C62C-4095-9B9E-F7FF7C402486}" type="slidenum">
              <a:rPr lang="en-US" smtClean="0"/>
              <a:t>27</a:t>
            </a:fld>
            <a:endParaRPr lang="en-US"/>
          </a:p>
        </p:txBody>
      </p:sp>
    </p:spTree>
    <p:extLst>
      <p:ext uri="{BB962C8B-B14F-4D97-AF65-F5344CB8AC3E}">
        <p14:creationId xmlns:p14="http://schemas.microsoft.com/office/powerpoint/2010/main" val="3060975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1AB93-10A1-75DB-2385-8C23CDC141F2}"/>
            </a:ext>
          </a:extLst>
        </p:cNvPr>
        <p:cNvGrpSpPr/>
        <p:nvPr/>
      </p:nvGrpSpPr>
      <p:grpSpPr>
        <a:xfrm>
          <a:off x="0" y="0"/>
          <a:ext cx="0" cy="0"/>
          <a:chOff x="0" y="0"/>
          <a:chExt cx="0" cy="0"/>
        </a:xfrm>
      </p:grpSpPr>
      <p:pic>
        <p:nvPicPr>
          <p:cNvPr id="5" name="Picture 4" descr="A landscape with a mountain range&#10;&#10;AI-generated content may be incorrect.">
            <a:extLst>
              <a:ext uri="{FF2B5EF4-FFF2-40B4-BE49-F238E27FC236}">
                <a16:creationId xmlns:a16="http://schemas.microsoft.com/office/drawing/2014/main" id="{6516DCF2-08E7-5FFB-DD1E-E04599A501FC}"/>
              </a:ext>
            </a:extLst>
          </p:cNvPr>
          <p:cNvPicPr>
            <a:picLocks noChangeAspect="1"/>
          </p:cNvPicPr>
          <p:nvPr/>
        </p:nvPicPr>
        <p:blipFill>
          <a:blip r:embed="rId3">
            <a:alphaModFix amt="72000"/>
            <a:extLst>
              <a:ext uri="{BEBA8EAE-BF5A-486C-A8C5-ECC9F3942E4B}">
                <a14:imgProps xmlns:a14="http://schemas.microsoft.com/office/drawing/2010/main">
                  <a14:imgLayer r:embed="rId4">
                    <a14:imgEffect>
                      <a14:saturation sat="107000"/>
                    </a14:imgEffect>
                  </a14:imgLayer>
                </a14:imgProps>
              </a:ext>
              <a:ext uri="{28A0092B-C50C-407E-A947-70E740481C1C}">
                <a14:useLocalDpi xmlns:a14="http://schemas.microsoft.com/office/drawing/2010/main" val="0"/>
              </a:ext>
            </a:extLst>
          </a:blip>
          <a:srcRect t="20985" b="17449"/>
          <a:stretch>
            <a:fillRect/>
          </a:stretch>
        </p:blipFill>
        <p:spPr>
          <a:xfrm>
            <a:off x="0" y="853536"/>
            <a:ext cx="12192000" cy="5004021"/>
          </a:xfrm>
          <a:prstGeom prst="rect">
            <a:avLst/>
          </a:prstGeom>
        </p:spPr>
      </p:pic>
      <p:sp>
        <p:nvSpPr>
          <p:cNvPr id="2" name="Title 1">
            <a:extLst>
              <a:ext uri="{FF2B5EF4-FFF2-40B4-BE49-F238E27FC236}">
                <a16:creationId xmlns:a16="http://schemas.microsoft.com/office/drawing/2014/main" id="{D9BFDE78-1FB7-7D86-6605-D5B05B3B7274}"/>
              </a:ext>
            </a:extLst>
          </p:cNvPr>
          <p:cNvSpPr>
            <a:spLocks noGrp="1"/>
          </p:cNvSpPr>
          <p:nvPr>
            <p:ph type="ctrTitle"/>
          </p:nvPr>
        </p:nvSpPr>
        <p:spPr>
          <a:xfrm>
            <a:off x="1259840" y="522923"/>
            <a:ext cx="9895840" cy="2387600"/>
          </a:xfrm>
        </p:spPr>
        <p:txBody>
          <a:bodyPr>
            <a:normAutofit/>
          </a:bodyPr>
          <a:lstStyle/>
          <a:p>
            <a:r>
              <a:rPr lang="en-US" sz="5400" dirty="0">
                <a:solidFill>
                  <a:srgbClr val="FFFFFF"/>
                </a:solidFill>
              </a:rPr>
              <a:t>Dallas to Lubbock: A Deep Map</a:t>
            </a:r>
          </a:p>
        </p:txBody>
      </p:sp>
      <p:sp>
        <p:nvSpPr>
          <p:cNvPr id="3" name="Subtitle 2">
            <a:extLst>
              <a:ext uri="{FF2B5EF4-FFF2-40B4-BE49-F238E27FC236}">
                <a16:creationId xmlns:a16="http://schemas.microsoft.com/office/drawing/2014/main" id="{5332939A-3615-0424-51D3-EA55514F2165}"/>
              </a:ext>
            </a:extLst>
          </p:cNvPr>
          <p:cNvSpPr>
            <a:spLocks noGrp="1"/>
          </p:cNvSpPr>
          <p:nvPr>
            <p:ph type="subTitle" idx="1"/>
          </p:nvPr>
        </p:nvSpPr>
        <p:spPr>
          <a:xfrm>
            <a:off x="1524000" y="2961958"/>
            <a:ext cx="9144000" cy="1655762"/>
          </a:xfrm>
        </p:spPr>
        <p:txBody>
          <a:bodyPr/>
          <a:lstStyle/>
          <a:p>
            <a:r>
              <a:rPr lang="en-US" dirty="0">
                <a:solidFill>
                  <a:srgbClr val="FFFFFF"/>
                </a:solidFill>
              </a:rPr>
              <a:t>Presented to the West Texas Historical Association</a:t>
            </a:r>
          </a:p>
          <a:p>
            <a:r>
              <a:rPr lang="en-US" dirty="0">
                <a:solidFill>
                  <a:srgbClr val="FFFFFF"/>
                </a:solidFill>
              </a:rPr>
              <a:t>Annual Conference, April 10</a:t>
            </a:r>
            <a:r>
              <a:rPr lang="en-US" baseline="30000" dirty="0">
                <a:solidFill>
                  <a:srgbClr val="FFFFFF"/>
                </a:solidFill>
              </a:rPr>
              <a:t>th</a:t>
            </a:r>
            <a:r>
              <a:rPr lang="en-US" dirty="0">
                <a:solidFill>
                  <a:srgbClr val="FFFFFF"/>
                </a:solidFill>
              </a:rPr>
              <a:t>, 2026</a:t>
            </a:r>
          </a:p>
        </p:txBody>
      </p:sp>
    </p:spTree>
    <p:extLst>
      <p:ext uri="{BB962C8B-B14F-4D97-AF65-F5344CB8AC3E}">
        <p14:creationId xmlns:p14="http://schemas.microsoft.com/office/powerpoint/2010/main" val="2876656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8D4F-24A7-C9E7-4D6F-DED0DEE43FB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9ACF58BE-26CC-D3FA-11CB-8A7FA76DFDA9}"/>
              </a:ext>
            </a:extLst>
          </p:cNvPr>
          <p:cNvSpPr>
            <a:spLocks noGrp="1"/>
          </p:cNvSpPr>
          <p:nvPr>
            <p:ph idx="1"/>
          </p:nvPr>
        </p:nvSpPr>
        <p:spPr>
          <a:xfrm>
            <a:off x="838200" y="1011641"/>
            <a:ext cx="10515600" cy="4910138"/>
          </a:xfrm>
        </p:spPr>
        <p:txBody>
          <a:bodyPr>
            <a:noAutofit/>
          </a:bodyPr>
          <a:lstStyle/>
          <a:p>
            <a:r>
              <a:rPr lang="en-US" sz="1800" dirty="0"/>
              <a:t>American Forests. “The Cross Timbers: The Ancient Forest at America’s Crossroads.” American Forests, February 2, 2017. </a:t>
            </a:r>
            <a:r>
              <a:rPr lang="en-US" sz="1800" dirty="0">
                <a:hlinkClick r:id="rId2"/>
              </a:rPr>
              <a:t>https://www.americanforests.org/article/the-cross-timbers-the-ancient-forest-at-americas-crossroads/</a:t>
            </a:r>
            <a:r>
              <a:rPr lang="en-US" sz="1800" dirty="0"/>
              <a:t>.</a:t>
            </a:r>
          </a:p>
          <a:p>
            <a:r>
              <a:rPr lang="en-US" sz="1800" dirty="0"/>
              <a:t>Bodenhamer, David J., John Corrigan, and Trevor M. Harris, eds. </a:t>
            </a:r>
            <a:r>
              <a:rPr lang="en-US" sz="1800" i="1" dirty="0"/>
              <a:t>Deep Maps and Spatial Narratives</a:t>
            </a:r>
            <a:r>
              <a:rPr lang="en-US" sz="1800" dirty="0"/>
              <a:t>. Bloomington: Indiana University Press, 2015.</a:t>
            </a:r>
          </a:p>
          <a:p>
            <a:r>
              <a:rPr lang="en-US" sz="1800" dirty="0"/>
              <a:t>Bureau of Economic Geology, University of Texas at Austin, </a:t>
            </a:r>
            <a:r>
              <a:rPr lang="en-US" sz="1800" i="1" dirty="0"/>
              <a:t>Geologic Atlas of Texas, Abilene Sheet</a:t>
            </a:r>
            <a:r>
              <a:rPr lang="en-US" sz="1800" dirty="0"/>
              <a:t>, Virgil E. Barnes, project director (Frederick Byron Plummer Memorial Edition, 1972)</a:t>
            </a:r>
          </a:p>
          <a:p>
            <a:r>
              <a:rPr lang="en-US" sz="1800" dirty="0"/>
              <a:t>Bureau of Economic Geology. "Mineral Wells and Palo Pinto Country." </a:t>
            </a:r>
            <a:r>
              <a:rPr lang="en-US" sz="1800" i="1" dirty="0"/>
              <a:t>Texas Through Time</a:t>
            </a:r>
            <a:r>
              <a:rPr lang="en-US" sz="1800" dirty="0"/>
              <a:t>. University of Texas at Austin. </a:t>
            </a:r>
            <a:r>
              <a:rPr lang="en-US" sz="1800" dirty="0">
                <a:hlinkClick r:id="rId3"/>
              </a:rPr>
              <a:t>https://www.beg.utexas.edu/texas-through-time/palo-pinto.html</a:t>
            </a:r>
            <a:endParaRPr lang="en-US" sz="1800" dirty="0"/>
          </a:p>
          <a:p>
            <a:r>
              <a:rPr lang="en-US" sz="1800" dirty="0"/>
              <a:t>Cohen, K.M., S.C. Finney, P.L. Gibbard, and J.-X. Fan. "The ICS International Chronostratigraphic Chart." </a:t>
            </a:r>
            <a:r>
              <a:rPr lang="en-US" sz="1800" i="1" dirty="0"/>
              <a:t>Episodes</a:t>
            </a:r>
            <a:r>
              <a:rPr lang="en-US" sz="1800" dirty="0"/>
              <a:t> 36 (2013): 199–204. Updated December 2024. </a:t>
            </a:r>
            <a:r>
              <a:rPr lang="en-US" sz="1800" dirty="0">
                <a:hlinkClick r:id="rId4"/>
              </a:rPr>
              <a:t>https://stratigraphy.org/ICSchart/ChronostratChart2024-12.pdf</a:t>
            </a:r>
            <a:endParaRPr lang="en-US" sz="1800" dirty="0"/>
          </a:p>
          <a:p>
            <a:r>
              <a:rPr lang="en-US" sz="1800" dirty="0"/>
              <a:t>EPA Ecoregions of Texas: https://dmap-prod-oms-edc.s3.us-east-1.amazonaws.com/ORD/Ecoregions/tx/tx_eco_lg.pdf</a:t>
            </a:r>
          </a:p>
          <a:p>
            <a:r>
              <a:rPr lang="en-US" sz="1800" dirty="0"/>
              <a:t>Fisher, W. L., director. </a:t>
            </a:r>
            <a:r>
              <a:rPr lang="en-US" sz="1800" i="1" dirty="0"/>
              <a:t>Geologic Atlas of Texas, Dallas Sheet</a:t>
            </a:r>
            <a:r>
              <a:rPr lang="en-US" sz="1800" dirty="0"/>
              <a:t>. Revised edition. Austin: Bureau of Economic Geology, University of Texas at Austin, 1987.</a:t>
            </a:r>
          </a:p>
          <a:p>
            <a:r>
              <a:rPr lang="en-US" sz="1800" dirty="0" err="1"/>
              <a:t>Francaviglia</a:t>
            </a:r>
            <a:r>
              <a:rPr lang="en-US" sz="1800" dirty="0"/>
              <a:t>, Richard V. The Cast Iron Forest: A Natural and Cultural History of the North American Cross Timbers. Austin: University of Texas Press, 2000.</a:t>
            </a:r>
          </a:p>
        </p:txBody>
      </p:sp>
      <p:sp>
        <p:nvSpPr>
          <p:cNvPr id="5" name="Slide Number Placeholder 4">
            <a:extLst>
              <a:ext uri="{FF2B5EF4-FFF2-40B4-BE49-F238E27FC236}">
                <a16:creationId xmlns:a16="http://schemas.microsoft.com/office/drawing/2014/main" id="{CFCCA3D9-2FA5-7706-668E-E08892ECD6C2}"/>
              </a:ext>
            </a:extLst>
          </p:cNvPr>
          <p:cNvSpPr>
            <a:spLocks noGrp="1"/>
          </p:cNvSpPr>
          <p:nvPr>
            <p:ph type="sldNum" sz="quarter" idx="12"/>
          </p:nvPr>
        </p:nvSpPr>
        <p:spPr/>
        <p:txBody>
          <a:bodyPr/>
          <a:lstStyle/>
          <a:p>
            <a:fld id="{CFBA054B-C62C-4095-9B9E-F7FF7C402486}" type="slidenum">
              <a:rPr lang="en-US" smtClean="0"/>
              <a:pPr/>
              <a:t>29</a:t>
            </a:fld>
            <a:endParaRPr lang="en-US"/>
          </a:p>
        </p:txBody>
      </p:sp>
    </p:spTree>
    <p:extLst>
      <p:ext uri="{BB962C8B-B14F-4D97-AF65-F5344CB8AC3E}">
        <p14:creationId xmlns:p14="http://schemas.microsoft.com/office/powerpoint/2010/main" val="2137849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6C0B7-E474-274D-C9BA-8ADE114ED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D91013-E764-5CFE-0DCD-C119C0F1BF55}"/>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0B0668D-E20D-10FC-CD01-9408F6843533}"/>
              </a:ext>
            </a:extLst>
          </p:cNvPr>
          <p:cNvSpPr>
            <a:spLocks noGrp="1"/>
          </p:cNvSpPr>
          <p:nvPr>
            <p:ph idx="1"/>
          </p:nvPr>
        </p:nvSpPr>
        <p:spPr>
          <a:xfrm>
            <a:off x="838200" y="1043532"/>
            <a:ext cx="10515600" cy="4910138"/>
          </a:xfrm>
        </p:spPr>
        <p:txBody>
          <a:bodyPr>
            <a:noAutofit/>
          </a:bodyPr>
          <a:lstStyle/>
          <a:p>
            <a:r>
              <a:rPr lang="en-US" sz="1800" dirty="0"/>
              <a:t>Geertz, Clifford. </a:t>
            </a:r>
            <a:r>
              <a:rPr lang="en-US" sz="1800" i="1" dirty="0"/>
              <a:t>The Interpretation of Cultures</a:t>
            </a:r>
            <a:r>
              <a:rPr lang="en-US" sz="1800" dirty="0"/>
              <a:t>. New York: Basic Books, 1973.</a:t>
            </a:r>
          </a:p>
          <a:p>
            <a:r>
              <a:rPr lang="en-US" sz="1800" dirty="0"/>
              <a:t>Gregg, Josiah. Commerce of the Prairies; or, The Journal of a Santa </a:t>
            </a:r>
            <a:r>
              <a:rPr lang="en-US" sz="1800" dirty="0" err="1"/>
              <a:t>Fé</a:t>
            </a:r>
            <a:r>
              <a:rPr lang="en-US" sz="1800" dirty="0"/>
              <a:t> Trader. 2 vols. Philadelphia: J.W. Moore, 1849.</a:t>
            </a:r>
          </a:p>
          <a:p>
            <a:r>
              <a:rPr lang="en-US" sz="1800" dirty="0"/>
              <a:t>Heat-Moon, William Least. </a:t>
            </a:r>
            <a:r>
              <a:rPr lang="en-US" sz="1800" i="1" dirty="0"/>
              <a:t>Blue Highways: A Journey into America</a:t>
            </a:r>
            <a:r>
              <a:rPr lang="en-US" sz="1800" dirty="0"/>
              <a:t>. Boston: Little, Brown, 1982.</a:t>
            </a:r>
          </a:p>
          <a:p>
            <a:r>
              <a:rPr lang="en-US" sz="1800" dirty="0"/>
              <a:t>Heat-Moon, William Least. </a:t>
            </a:r>
            <a:r>
              <a:rPr lang="en-US" sz="1800" i="1" dirty="0" err="1"/>
              <a:t>PrairyErth</a:t>
            </a:r>
            <a:r>
              <a:rPr lang="en-US" sz="1800" i="1" dirty="0"/>
              <a:t>: A Deep Map</a:t>
            </a:r>
            <a:r>
              <a:rPr lang="en-US" sz="1800" dirty="0"/>
              <a:t>. Boston: Houghton Mifflin, 1991.</a:t>
            </a:r>
          </a:p>
          <a:p>
            <a:r>
              <a:rPr lang="en-US" sz="1800" dirty="0"/>
              <a:t>Irving, Washington. A Tour on the Prairies. Paris: A. and W. </a:t>
            </a:r>
            <a:r>
              <a:rPr lang="en-US" sz="1800" dirty="0" err="1"/>
              <a:t>Galignani</a:t>
            </a:r>
            <a:r>
              <a:rPr lang="en-US" sz="1800" dirty="0"/>
              <a:t> and Company, 1835.</a:t>
            </a:r>
          </a:p>
          <a:p>
            <a:r>
              <a:rPr lang="en-US" sz="1800" dirty="0"/>
              <a:t>Kansas Geological Survey. “Geology of Petroleum.” Petroleum: A Primer for Kansas. Placed online April 2001. </a:t>
            </a:r>
            <a:r>
              <a:rPr lang="en-US" sz="1800" dirty="0">
                <a:hlinkClick r:id="rId2"/>
              </a:rPr>
              <a:t>https://www.kgs.ku.edu/Publications/Oil/primer03.html</a:t>
            </a:r>
            <a:endParaRPr lang="en-US" sz="1800" dirty="0"/>
          </a:p>
          <a:p>
            <a:r>
              <a:rPr lang="en-US" sz="1800" dirty="0"/>
              <a:t>Mahon, John K. </a:t>
            </a:r>
            <a:r>
              <a:rPr lang="en-US" sz="1800" i="1" dirty="0"/>
              <a:t>History of the Second Seminole War, 1835–1842</a:t>
            </a:r>
            <a:r>
              <a:rPr lang="en-US" sz="1800" dirty="0"/>
              <a:t>. Revised ed. Gainesville: University of Florida Press, 1985.</a:t>
            </a:r>
          </a:p>
          <a:p>
            <a:r>
              <a:rPr lang="en-US" sz="1800" dirty="0"/>
              <a:t>McPhee, John. Annals of the Former World. New York: Farrar, Straus and Giroux, 1998.</a:t>
            </a:r>
          </a:p>
          <a:p>
            <a:r>
              <a:rPr lang="en-US" sz="1800" dirty="0"/>
              <a:t>National Oceanic and Atmospheric Administration. "JetStream Max: Addition </a:t>
            </a:r>
            <a:r>
              <a:rPr lang="en-US" sz="1800" dirty="0" err="1"/>
              <a:t>Köppen</a:t>
            </a:r>
            <a:r>
              <a:rPr lang="en-US" sz="1800" dirty="0"/>
              <a:t>-Geiger Climate Subdivisions." Last modified April 14, 2023. </a:t>
            </a:r>
            <a:r>
              <a:rPr lang="en-US" sz="1800" dirty="0">
                <a:hlinkClick r:id="rId3"/>
              </a:rPr>
              <a:t>https://www.noaa.gov/jetstream/global/climate-zones/jetstream-max-addition-k-ppen-geiger-climate-subdivisions</a:t>
            </a:r>
            <a:endParaRPr lang="en-US" sz="1800" dirty="0"/>
          </a:p>
          <a:p>
            <a:r>
              <a:rPr lang="en-US" sz="1800" dirty="0"/>
              <a:t>PRISM Climate Group, Oregon State University. "Annual Climate Normals: Precipitation, 1991–2020." PRISM Climate Data.  </a:t>
            </a:r>
            <a:r>
              <a:rPr lang="en-US" sz="1800" dirty="0">
                <a:hlinkClick r:id="rId4"/>
              </a:rPr>
              <a:t>https://prism.oregonstate.edu</a:t>
            </a:r>
            <a:r>
              <a:rPr lang="en-US" sz="1800" dirty="0"/>
              <a:t>.</a:t>
            </a:r>
          </a:p>
        </p:txBody>
      </p:sp>
      <p:sp>
        <p:nvSpPr>
          <p:cNvPr id="5" name="Slide Number Placeholder 4">
            <a:extLst>
              <a:ext uri="{FF2B5EF4-FFF2-40B4-BE49-F238E27FC236}">
                <a16:creationId xmlns:a16="http://schemas.microsoft.com/office/drawing/2014/main" id="{F2635707-573B-4B5B-001A-BACE70521671}"/>
              </a:ext>
            </a:extLst>
          </p:cNvPr>
          <p:cNvSpPr>
            <a:spLocks noGrp="1"/>
          </p:cNvSpPr>
          <p:nvPr>
            <p:ph type="sldNum" sz="quarter" idx="12"/>
          </p:nvPr>
        </p:nvSpPr>
        <p:spPr/>
        <p:txBody>
          <a:bodyPr/>
          <a:lstStyle/>
          <a:p>
            <a:fld id="{CFBA054B-C62C-4095-9B9E-F7FF7C402486}" type="slidenum">
              <a:rPr lang="en-US" smtClean="0"/>
              <a:pPr/>
              <a:t>30</a:t>
            </a:fld>
            <a:endParaRPr lang="en-US"/>
          </a:p>
        </p:txBody>
      </p:sp>
    </p:spTree>
    <p:extLst>
      <p:ext uri="{BB962C8B-B14F-4D97-AF65-F5344CB8AC3E}">
        <p14:creationId xmlns:p14="http://schemas.microsoft.com/office/powerpoint/2010/main" val="1861074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36B82-EEE4-49D1-A7CD-04203D0AA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32F79-D2E5-4542-8EFD-E1B1AADC80B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5467D0D-DD27-9F1F-191B-71235F68D1AC}"/>
              </a:ext>
            </a:extLst>
          </p:cNvPr>
          <p:cNvSpPr>
            <a:spLocks noGrp="1"/>
          </p:cNvSpPr>
          <p:nvPr>
            <p:ph idx="1"/>
          </p:nvPr>
        </p:nvSpPr>
        <p:spPr>
          <a:xfrm>
            <a:off x="838200" y="884043"/>
            <a:ext cx="10515600" cy="4910138"/>
          </a:xfrm>
        </p:spPr>
        <p:txBody>
          <a:bodyPr>
            <a:noAutofit/>
          </a:bodyPr>
          <a:lstStyle/>
          <a:p>
            <a:r>
              <a:rPr lang="en-US" sz="1800" dirty="0"/>
              <a:t>Ricœur, Paul. Time and Narrative. 3 vols. Translated by Kathleen McLaughlin and David </a:t>
            </a:r>
            <a:r>
              <a:rPr lang="en-US" sz="1800" dirty="0" err="1"/>
              <a:t>Pellauer</a:t>
            </a:r>
            <a:r>
              <a:rPr lang="en-US" sz="1800" dirty="0"/>
              <a:t>. Chicago: University of Chicago Press, 1984–1988.</a:t>
            </a:r>
          </a:p>
          <a:p>
            <a:r>
              <a:rPr lang="en-US" sz="1800" dirty="0"/>
              <a:t>Robinson, Charles M., III. </a:t>
            </a:r>
            <a:r>
              <a:rPr lang="en-US" sz="1800" i="1" dirty="0"/>
              <a:t>The Indian Trial: The Complete Story of the Warren Wagon Train Massacre and the Fall of the Kiowa Nation</a:t>
            </a:r>
            <a:r>
              <a:rPr lang="en-US" sz="1800" dirty="0"/>
              <a:t>. Norman: University of Oklahoma Press, 2016.</a:t>
            </a:r>
          </a:p>
          <a:p>
            <a:r>
              <a:rPr lang="en-US" sz="1800" dirty="0"/>
              <a:t>Seager, Richard. "Whither the 100th Meridian? The Once and Future Physical and Human Geography of America’s  Arid-Humid Divide." YouTube video, 30:32. South Central Climate Adaptation Science Center, October 15, 2019. </a:t>
            </a:r>
            <a:r>
              <a:rPr lang="en-US" sz="1800" dirty="0">
                <a:hlinkClick r:id="rId2"/>
              </a:rPr>
              <a:t>https://www.youtube.com/watch?v=peP4K_WT5bc</a:t>
            </a:r>
            <a:endParaRPr lang="en-US" sz="1800" dirty="0"/>
          </a:p>
          <a:p>
            <a:r>
              <a:rPr lang="en-US" sz="1800" dirty="0"/>
              <a:t>Stegner, Wallace. </a:t>
            </a:r>
            <a:r>
              <a:rPr lang="en-US" sz="1800" i="1" dirty="0"/>
              <a:t>Wolf Willow: A History, a Story, and a Memory of the Last Plains Frontier</a:t>
            </a:r>
            <a:r>
              <a:rPr lang="en-US" sz="1800" dirty="0"/>
              <a:t>. New York: Viking, 1962.</a:t>
            </a:r>
          </a:p>
          <a:p>
            <a:r>
              <a:rPr lang="en-US" sz="1800" dirty="0"/>
              <a:t>Terkel, Studs. Working: People Talk About What They Do All Day and How They Feel About What They Do. New York: Pantheon Books, 1974.</a:t>
            </a:r>
          </a:p>
          <a:p>
            <a:r>
              <a:rPr lang="en-US" sz="1800" dirty="0"/>
              <a:t>Therrell, Matthew D., and David W. Stahle. 1998. “A Predictive Model to Locate Ancient Forests in the Cross Timbers of Osage County, Oklahoma.” Journal of Biogeography 25, no. 5: 847–854.</a:t>
            </a:r>
          </a:p>
          <a:p>
            <a:r>
              <a:rPr lang="en-US" sz="1800" dirty="0"/>
              <a:t>Topographic-Map.com. “Jacksboro, Texas, United States.” Accessed April 5, 2026. </a:t>
            </a:r>
            <a:r>
              <a:rPr lang="en-US" sz="1800" dirty="0">
                <a:hlinkClick r:id="rId3"/>
              </a:rPr>
              <a:t>https://en-us.topographic-map.com/map-48b4tp/Jacksboro/?zoom=10&amp;center=32.99553%2C-97.45758</a:t>
            </a:r>
            <a:r>
              <a:rPr lang="en-US" sz="1800" dirty="0"/>
              <a:t>.</a:t>
            </a:r>
          </a:p>
          <a:p>
            <a:r>
              <a:rPr lang="en-US" sz="1800" dirty="0"/>
              <a:t>University Interscholastic League. “Boys Basketball State Champions.” Historical Archives, University Interscholastic League. Accessed April 5, 2026. </a:t>
            </a:r>
            <a:r>
              <a:rPr lang="en-US" sz="1800" dirty="0">
                <a:hlinkClick r:id="rId4"/>
              </a:rPr>
              <a:t>https://www.uiltexas.org/historical-archives/athletics/archives/basketball/boys_champions.html</a:t>
            </a:r>
            <a:endParaRPr lang="en-US" sz="1800" dirty="0"/>
          </a:p>
          <a:p>
            <a:r>
              <a:rPr lang="en-US" sz="1800" dirty="0"/>
              <a:t>U.S. Census Bureau, QuickFacts, </a:t>
            </a:r>
            <a:r>
              <a:rPr lang="en-US" sz="1800" dirty="0">
                <a:hlinkClick r:id="rId5"/>
              </a:rPr>
              <a:t>https://www.census.gov/quickfacts</a:t>
            </a:r>
            <a:endParaRPr lang="en-US" sz="1800" dirty="0"/>
          </a:p>
        </p:txBody>
      </p:sp>
      <p:sp>
        <p:nvSpPr>
          <p:cNvPr id="5" name="Slide Number Placeholder 4">
            <a:extLst>
              <a:ext uri="{FF2B5EF4-FFF2-40B4-BE49-F238E27FC236}">
                <a16:creationId xmlns:a16="http://schemas.microsoft.com/office/drawing/2014/main" id="{2C57ADEF-C307-3DFB-D89B-57349E56CDDD}"/>
              </a:ext>
            </a:extLst>
          </p:cNvPr>
          <p:cNvSpPr>
            <a:spLocks noGrp="1"/>
          </p:cNvSpPr>
          <p:nvPr>
            <p:ph type="sldNum" sz="quarter" idx="12"/>
          </p:nvPr>
        </p:nvSpPr>
        <p:spPr/>
        <p:txBody>
          <a:bodyPr/>
          <a:lstStyle/>
          <a:p>
            <a:fld id="{CFBA054B-C62C-4095-9B9E-F7FF7C402486}" type="slidenum">
              <a:rPr lang="en-US" smtClean="0"/>
              <a:pPr/>
              <a:t>31</a:t>
            </a:fld>
            <a:endParaRPr lang="en-US"/>
          </a:p>
        </p:txBody>
      </p:sp>
    </p:spTree>
    <p:extLst>
      <p:ext uri="{BB962C8B-B14F-4D97-AF65-F5344CB8AC3E}">
        <p14:creationId xmlns:p14="http://schemas.microsoft.com/office/powerpoint/2010/main" val="1026058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74D23-82C4-249A-C7AC-C242C30D4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7C673-DB2A-3B60-CFCA-392C9B7BE783}"/>
              </a:ext>
            </a:extLst>
          </p:cNvPr>
          <p:cNvSpPr>
            <a:spLocks noGrp="1"/>
          </p:cNvSpPr>
          <p:nvPr>
            <p:ph type="title"/>
          </p:nvPr>
        </p:nvSpPr>
        <p:spPr/>
        <p:txBody>
          <a:bodyPr/>
          <a:lstStyle/>
          <a:p>
            <a:r>
              <a:rPr lang="en-US" dirty="0"/>
              <a:t>Notes</a:t>
            </a:r>
          </a:p>
        </p:txBody>
      </p:sp>
      <p:sp>
        <p:nvSpPr>
          <p:cNvPr id="3" name="Content Placeholder 2">
            <a:extLst>
              <a:ext uri="{FF2B5EF4-FFF2-40B4-BE49-F238E27FC236}">
                <a16:creationId xmlns:a16="http://schemas.microsoft.com/office/drawing/2014/main" id="{A0128222-E817-4EBE-3982-10E39F62915F}"/>
              </a:ext>
            </a:extLst>
          </p:cNvPr>
          <p:cNvSpPr>
            <a:spLocks noGrp="1"/>
          </p:cNvSpPr>
          <p:nvPr>
            <p:ph idx="1"/>
          </p:nvPr>
        </p:nvSpPr>
        <p:spPr>
          <a:xfrm>
            <a:off x="838200" y="1266825"/>
            <a:ext cx="10515600" cy="4910138"/>
          </a:xfrm>
        </p:spPr>
        <p:txBody>
          <a:bodyPr>
            <a:noAutofit/>
          </a:bodyPr>
          <a:lstStyle/>
          <a:p>
            <a:pPr marL="233363" indent="-233363">
              <a:buFont typeface="+mj-lt"/>
              <a:buAutoNum type="arabicPeriod"/>
            </a:pPr>
            <a:r>
              <a:rPr lang="en-US" sz="1800" dirty="0"/>
              <a:t>This corresponds generally to the definition of ‘deep map’ according to author William Least Heat-Moon, who coined the term in </a:t>
            </a:r>
            <a:r>
              <a:rPr lang="en-US" sz="1800" i="1" dirty="0" err="1"/>
              <a:t>PrairyErth</a:t>
            </a:r>
            <a:r>
              <a:rPr lang="en-US" sz="1800" dirty="0"/>
              <a:t> (1991), but the practice has a longer lineage. Wallace Stegner's </a:t>
            </a:r>
            <a:r>
              <a:rPr lang="en-US" sz="1800" i="1" dirty="0"/>
              <a:t>Wolf Willow</a:t>
            </a:r>
            <a:r>
              <a:rPr lang="en-US" sz="1800" dirty="0"/>
              <a:t> (1962) and McPhee's geological narratives are regularly cited as precursors, and Bodenhamer, Corrigan, and Harris, in </a:t>
            </a:r>
            <a:r>
              <a:rPr lang="en-US" sz="1800" i="1" dirty="0"/>
              <a:t>Deep Maps and Spatial Narratives</a:t>
            </a:r>
            <a:r>
              <a:rPr lang="en-US" sz="1800" dirty="0"/>
              <a:t> (2015), called deep mapping "the essential next step" for humanities scholarship. The concept has also been traced to Clifford Geertz's "thick description" in </a:t>
            </a:r>
            <a:r>
              <a:rPr lang="en-US" sz="1800" i="1" dirty="0"/>
              <a:t>The Interpretation of Cultures</a:t>
            </a:r>
            <a:r>
              <a:rPr lang="en-US" sz="1800" dirty="0"/>
              <a:t> (1973) — the idea that understanding a place requires layering context upon context until meaning emerges from the accumulation. </a:t>
            </a:r>
          </a:p>
          <a:p>
            <a:pPr marL="233363" indent="-233363">
              <a:buFont typeface="+mj-lt"/>
              <a:buAutoNum type="arabicPeriod"/>
            </a:pPr>
            <a:r>
              <a:rPr lang="en-US" sz="1800" dirty="0"/>
              <a:t>Paul Ricœur, the French philosopher and historian, calls this process ‘configuration.’ It’s the act of taking all the scattered pieces of a journey — the changing land, the shifts in climate, the layered history — and shaping them into a coherent story that has a beginning, middle, and end. You’re actively giving form and meaning to raw experience. At the same time, there’s a caution: if you push the shaping too far, the story can slip into pure fiction and lose its grounding in the actual place and its history. (see References)</a:t>
            </a:r>
          </a:p>
          <a:p>
            <a:pPr marL="233363" indent="-233363">
              <a:buFont typeface="+mj-lt"/>
              <a:buAutoNum type="arabicPeriod"/>
            </a:pPr>
            <a:r>
              <a:rPr lang="en-US" sz="1800" dirty="0"/>
              <a:t>Calculated from US Census data (see U.S. Census in References)</a:t>
            </a:r>
          </a:p>
        </p:txBody>
      </p:sp>
      <p:sp>
        <p:nvSpPr>
          <p:cNvPr id="5" name="Slide Number Placeholder 4">
            <a:extLst>
              <a:ext uri="{FF2B5EF4-FFF2-40B4-BE49-F238E27FC236}">
                <a16:creationId xmlns:a16="http://schemas.microsoft.com/office/drawing/2014/main" id="{D97C428B-A8E4-A7F0-8C47-9FAF8C31C10F}"/>
              </a:ext>
            </a:extLst>
          </p:cNvPr>
          <p:cNvSpPr>
            <a:spLocks noGrp="1"/>
          </p:cNvSpPr>
          <p:nvPr>
            <p:ph type="sldNum" sz="quarter" idx="12"/>
          </p:nvPr>
        </p:nvSpPr>
        <p:spPr/>
        <p:txBody>
          <a:bodyPr/>
          <a:lstStyle/>
          <a:p>
            <a:fld id="{CFBA054B-C62C-4095-9B9E-F7FF7C402486}" type="slidenum">
              <a:rPr lang="en-US" smtClean="0"/>
              <a:pPr/>
              <a:t>32</a:t>
            </a:fld>
            <a:endParaRPr lang="en-US"/>
          </a:p>
        </p:txBody>
      </p:sp>
    </p:spTree>
    <p:extLst>
      <p:ext uri="{BB962C8B-B14F-4D97-AF65-F5344CB8AC3E}">
        <p14:creationId xmlns:p14="http://schemas.microsoft.com/office/powerpoint/2010/main" val="3951080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03EED-C3D3-53C2-0313-0265144020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391D5-1EC4-836E-A1D3-F2963DD94516}"/>
              </a:ext>
            </a:extLst>
          </p:cNvPr>
          <p:cNvSpPr>
            <a:spLocks noGrp="1"/>
          </p:cNvSpPr>
          <p:nvPr>
            <p:ph type="title"/>
          </p:nvPr>
        </p:nvSpPr>
        <p:spPr/>
        <p:txBody>
          <a:bodyPr/>
          <a:lstStyle/>
          <a:p>
            <a:r>
              <a:rPr lang="en-US" dirty="0"/>
              <a:t>Notes</a:t>
            </a:r>
          </a:p>
        </p:txBody>
      </p:sp>
      <p:sp>
        <p:nvSpPr>
          <p:cNvPr id="3" name="Content Placeholder 2">
            <a:extLst>
              <a:ext uri="{FF2B5EF4-FFF2-40B4-BE49-F238E27FC236}">
                <a16:creationId xmlns:a16="http://schemas.microsoft.com/office/drawing/2014/main" id="{1C38CC5D-5424-4C34-397D-FFDA6D8158A8}"/>
              </a:ext>
            </a:extLst>
          </p:cNvPr>
          <p:cNvSpPr>
            <a:spLocks noGrp="1"/>
          </p:cNvSpPr>
          <p:nvPr>
            <p:ph idx="1"/>
          </p:nvPr>
        </p:nvSpPr>
        <p:spPr>
          <a:xfrm>
            <a:off x="838200" y="1266825"/>
            <a:ext cx="10515600" cy="4910138"/>
          </a:xfrm>
        </p:spPr>
        <p:txBody>
          <a:bodyPr>
            <a:noAutofit/>
          </a:bodyPr>
          <a:lstStyle/>
          <a:p>
            <a:pPr marL="342900" indent="-342900">
              <a:buFont typeface="+mj-lt"/>
              <a:buAutoNum type="arabicPeriod" startAt="4"/>
            </a:pPr>
            <a:r>
              <a:rPr lang="en-US" sz="1800" dirty="0"/>
              <a:t>In soil science, when soils are thin, the underlying rock — called the parent material — exerts a particularly strong influence on what vegetation can grow. Around Jacksboro, the Pennsylvanian sandstone creates thin, slightly acidic, nutrient-poor soils that drain rapidly and offer limited rooting depth. As </a:t>
            </a:r>
            <a:r>
              <a:rPr lang="en-US" sz="1800" dirty="0" err="1"/>
              <a:t>Francaviglia</a:t>
            </a:r>
            <a:r>
              <a:rPr lang="en-US" sz="1800" dirty="0"/>
              <a:t> notes (2000, p. 18), the correlation between Cross Timbers vegetation and this sandstone was so strong that late-nineteenth-century geologists began using the term “Cross Timbers” for the sandstone formation itself, whether or not the actual forest was present. Because of these harsh soil conditions, only the toughest species — primarily post oak, blackjack oak, elm and hardy vines such as saw greenbrier — are able to thrive here.</a:t>
            </a:r>
          </a:p>
          <a:p>
            <a:pPr marL="342900" indent="-342900">
              <a:buFont typeface="+mj-lt"/>
              <a:buAutoNum type="arabicPeriod" startAt="4"/>
            </a:pPr>
            <a:r>
              <a:rPr lang="en-US" sz="1800" dirty="0"/>
              <a:t>In the Western Cross Timbers of Texas, post oaks commonly reach 200–300 years of age, while trees over 400 years old are more frequently documented in Oklahoma. Remarkably, these ancient trees often stand only 15 to 30 feet tall. According to the Ancient Cross Timbers Consortium and the University of Arkansas Tree-Ring Laboratory led by David Stahle, even a 200-year-old post oak may be only about 30 feet in height (American Forests 2017; see also Therrell and Stahle, 1998).</a:t>
            </a:r>
          </a:p>
          <a:p>
            <a:pPr marL="342900" indent="-342900">
              <a:buFont typeface="+mj-lt"/>
              <a:buAutoNum type="arabicPeriod" startAt="4"/>
            </a:pPr>
            <a:r>
              <a:rPr lang="en-US" sz="1800" dirty="0"/>
              <a:t>The 'hammock' Gregg refers to is a dense stand of hardwood trees found within Florida's wetlands. During the Seminole Wars (1817–1858), Seminole warriors used these as natural, hidden fortresses, and a place from which to launch ambush attacks, and to mount their defense against U.S. Army forces (Mahon, 1985)</a:t>
            </a:r>
          </a:p>
        </p:txBody>
      </p:sp>
      <p:sp>
        <p:nvSpPr>
          <p:cNvPr id="5" name="Slide Number Placeholder 4">
            <a:extLst>
              <a:ext uri="{FF2B5EF4-FFF2-40B4-BE49-F238E27FC236}">
                <a16:creationId xmlns:a16="http://schemas.microsoft.com/office/drawing/2014/main" id="{5E2CEB9B-A2BB-A823-E47E-1F185DBF75B9}"/>
              </a:ext>
            </a:extLst>
          </p:cNvPr>
          <p:cNvSpPr>
            <a:spLocks noGrp="1"/>
          </p:cNvSpPr>
          <p:nvPr>
            <p:ph type="sldNum" sz="quarter" idx="12"/>
          </p:nvPr>
        </p:nvSpPr>
        <p:spPr/>
        <p:txBody>
          <a:bodyPr/>
          <a:lstStyle/>
          <a:p>
            <a:fld id="{CFBA054B-C62C-4095-9B9E-F7FF7C402486}" type="slidenum">
              <a:rPr lang="en-US" smtClean="0"/>
              <a:pPr/>
              <a:t>33</a:t>
            </a:fld>
            <a:endParaRPr lang="en-US"/>
          </a:p>
        </p:txBody>
      </p:sp>
    </p:spTree>
    <p:extLst>
      <p:ext uri="{BB962C8B-B14F-4D97-AF65-F5344CB8AC3E}">
        <p14:creationId xmlns:p14="http://schemas.microsoft.com/office/powerpoint/2010/main" val="1690596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5EEB4-6494-3547-0197-F27D92242FDD}"/>
              </a:ext>
            </a:extLst>
          </p:cNvPr>
          <p:cNvSpPr>
            <a:spLocks noGrp="1"/>
          </p:cNvSpPr>
          <p:nvPr>
            <p:ph type="title"/>
          </p:nvPr>
        </p:nvSpPr>
        <p:spPr/>
        <p:txBody>
          <a:bodyPr>
            <a:normAutofit fontScale="90000"/>
          </a:bodyPr>
          <a:lstStyle/>
          <a:p>
            <a:r>
              <a:rPr lang="en-US" dirty="0"/>
              <a:t>Photo Credits (unless cited on page, by page number)</a:t>
            </a:r>
          </a:p>
        </p:txBody>
      </p:sp>
      <p:sp>
        <p:nvSpPr>
          <p:cNvPr id="3" name="Content Placeholder 2">
            <a:extLst>
              <a:ext uri="{FF2B5EF4-FFF2-40B4-BE49-F238E27FC236}">
                <a16:creationId xmlns:a16="http://schemas.microsoft.com/office/drawing/2014/main" id="{DBFFDE3E-0065-2207-5248-01FBF432D835}"/>
              </a:ext>
            </a:extLst>
          </p:cNvPr>
          <p:cNvSpPr>
            <a:spLocks noGrp="1"/>
          </p:cNvSpPr>
          <p:nvPr>
            <p:ph idx="1"/>
          </p:nvPr>
        </p:nvSpPr>
        <p:spPr/>
        <p:txBody>
          <a:bodyPr>
            <a:normAutofit/>
          </a:bodyPr>
          <a:lstStyle/>
          <a:p>
            <a:pPr marL="1084263" indent="-1084263">
              <a:buAutoNum type="arabicPlain"/>
              <a:tabLst>
                <a:tab pos="1254125" algn="l"/>
              </a:tabLst>
            </a:pPr>
            <a:r>
              <a:rPr lang="en-US" sz="1800" dirty="0"/>
              <a:t>Caprock Escarpment, seen from </a:t>
            </a:r>
            <a:r>
              <a:rPr lang="en-US" sz="1800" dirty="0">
                <a:hlinkClick r:id="rId2" tooltip="w:Farm to Market Road 669"/>
              </a:rPr>
              <a:t>Farm to Market Road 669</a:t>
            </a:r>
            <a:r>
              <a:rPr lang="en-US" sz="1800" dirty="0"/>
              <a:t>, Garza County, Texas. Author: </a:t>
            </a:r>
            <a:r>
              <a:rPr lang="en-US" sz="1800" dirty="0">
                <a:hlinkClick r:id="rId3"/>
              </a:rPr>
              <a:t>Leaflet</a:t>
            </a:r>
            <a:r>
              <a:rPr lang="en-US" sz="1800" dirty="0"/>
              <a:t>. Public Domain.</a:t>
            </a:r>
          </a:p>
          <a:p>
            <a:pPr marL="0" indent="0">
              <a:buNone/>
              <a:tabLst>
                <a:tab pos="1084263" algn="l"/>
              </a:tabLst>
            </a:pPr>
            <a:r>
              <a:rPr lang="en-US" sz="1800" dirty="0"/>
              <a:t>11	Author</a:t>
            </a:r>
          </a:p>
          <a:p>
            <a:pPr marL="1084263" indent="-1084263">
              <a:buNone/>
              <a:tabLst>
                <a:tab pos="1084263" algn="l"/>
              </a:tabLst>
            </a:pPr>
            <a:r>
              <a:rPr lang="en-US" sz="1800" dirty="0"/>
              <a:t>15-16	Cross Timbers. Photo courtesy of Dr. David Stahle, University of Arkansas Tree-Ring Laboratory. Used by permission.</a:t>
            </a:r>
          </a:p>
          <a:p>
            <a:pPr marL="1084263" indent="-1084263">
              <a:buNone/>
              <a:tabLst>
                <a:tab pos="1084263" algn="l"/>
              </a:tabLst>
            </a:pPr>
            <a:r>
              <a:rPr lang="en-US" sz="1800" dirty="0"/>
              <a:t>18, 21, 25	Author</a:t>
            </a:r>
          </a:p>
          <a:p>
            <a:pPr marL="1084263" indent="-1084263">
              <a:buNone/>
              <a:tabLst>
                <a:tab pos="1084263" algn="l"/>
              </a:tabLst>
            </a:pPr>
            <a:r>
              <a:rPr lang="en-US" sz="1800" dirty="0"/>
              <a:t>26	Photographer unknown, 1955</a:t>
            </a:r>
          </a:p>
        </p:txBody>
      </p:sp>
      <p:sp>
        <p:nvSpPr>
          <p:cNvPr id="5" name="Slide Number Placeholder 4">
            <a:extLst>
              <a:ext uri="{FF2B5EF4-FFF2-40B4-BE49-F238E27FC236}">
                <a16:creationId xmlns:a16="http://schemas.microsoft.com/office/drawing/2014/main" id="{5D16AE70-182D-7D92-11F8-251CAECFC3A2}"/>
              </a:ext>
            </a:extLst>
          </p:cNvPr>
          <p:cNvSpPr>
            <a:spLocks noGrp="1"/>
          </p:cNvSpPr>
          <p:nvPr>
            <p:ph type="sldNum" sz="quarter" idx="12"/>
          </p:nvPr>
        </p:nvSpPr>
        <p:spPr/>
        <p:txBody>
          <a:bodyPr/>
          <a:lstStyle/>
          <a:p>
            <a:fld id="{CFBA054B-C62C-4095-9B9E-F7FF7C402486}" type="slidenum">
              <a:rPr lang="en-US" smtClean="0"/>
              <a:pPr/>
              <a:t>34</a:t>
            </a:fld>
            <a:endParaRPr lang="en-US"/>
          </a:p>
        </p:txBody>
      </p:sp>
      <p:sp>
        <p:nvSpPr>
          <p:cNvPr id="6" name="TextBox 5">
            <a:extLst>
              <a:ext uri="{FF2B5EF4-FFF2-40B4-BE49-F238E27FC236}">
                <a16:creationId xmlns:a16="http://schemas.microsoft.com/office/drawing/2014/main" id="{4B1ED10C-2FF9-A5AE-7EB8-D114AAF7323E}"/>
              </a:ext>
            </a:extLst>
          </p:cNvPr>
          <p:cNvSpPr txBox="1"/>
          <p:nvPr/>
        </p:nvSpPr>
        <p:spPr>
          <a:xfrm>
            <a:off x="839970" y="4192035"/>
            <a:ext cx="1047082" cy="369332"/>
          </a:xfrm>
          <a:prstGeom prst="rect">
            <a:avLst/>
          </a:prstGeom>
          <a:noFill/>
        </p:spPr>
        <p:txBody>
          <a:bodyPr wrap="none" rtlCol="0">
            <a:spAutoFit/>
          </a:bodyPr>
          <a:lstStyle/>
          <a:p>
            <a:r>
              <a:rPr lang="en-US" dirty="0">
                <a:solidFill>
                  <a:schemeClr val="bg1"/>
                </a:solidFill>
                <a:latin typeface="Georgia" panose="02040502050405020303" pitchFamily="18" charset="0"/>
              </a:rPr>
              <a:t>Contact:</a:t>
            </a:r>
          </a:p>
        </p:txBody>
      </p:sp>
      <p:sp>
        <p:nvSpPr>
          <p:cNvPr id="11" name="TextBox 10">
            <a:extLst>
              <a:ext uri="{FF2B5EF4-FFF2-40B4-BE49-F238E27FC236}">
                <a16:creationId xmlns:a16="http://schemas.microsoft.com/office/drawing/2014/main" id="{FB5E36DD-5E50-F945-69DE-FEDA63260B03}"/>
              </a:ext>
            </a:extLst>
          </p:cNvPr>
          <p:cNvSpPr txBox="1"/>
          <p:nvPr/>
        </p:nvSpPr>
        <p:spPr>
          <a:xfrm>
            <a:off x="839969" y="4554502"/>
            <a:ext cx="3650358" cy="1431161"/>
          </a:xfrm>
          <a:prstGeom prst="rect">
            <a:avLst/>
          </a:prstGeom>
          <a:noFill/>
        </p:spPr>
        <p:txBody>
          <a:bodyPr wrap="none" rtlCol="0">
            <a:spAutoFit/>
          </a:bodyPr>
          <a:lstStyle/>
          <a:p>
            <a:pPr>
              <a:spcAft>
                <a:spcPts val="600"/>
              </a:spcAft>
            </a:pPr>
            <a:r>
              <a:rPr lang="en-US" dirty="0">
                <a:solidFill>
                  <a:schemeClr val="bg1"/>
                </a:solidFill>
                <a:latin typeface="Georgia" panose="02040502050405020303" pitchFamily="18" charset="0"/>
                <a:hlinkClick r:id="rId4">
                  <a:extLst>
                    <a:ext uri="{A12FA001-AC4F-418D-AE19-62706E023703}">
                      <ahyp:hlinkClr xmlns:ahyp="http://schemas.microsoft.com/office/drawing/2018/hyperlinkcolor" val="tx"/>
                    </a:ext>
                  </a:extLst>
                </a:hlinkClick>
              </a:rPr>
              <a:t>Jeff.Hicks@DallastoLubbock.com</a:t>
            </a:r>
            <a:endParaRPr lang="en-US" dirty="0">
              <a:solidFill>
                <a:schemeClr val="bg1"/>
              </a:solidFill>
              <a:latin typeface="Georgia" panose="02040502050405020303" pitchFamily="18" charset="0"/>
            </a:endParaRPr>
          </a:p>
          <a:p>
            <a:pPr>
              <a:spcAft>
                <a:spcPts val="600"/>
              </a:spcAft>
            </a:pPr>
            <a:r>
              <a:rPr lang="en-US" dirty="0">
                <a:solidFill>
                  <a:schemeClr val="bg1"/>
                </a:solidFill>
                <a:latin typeface="Georgia" panose="02040502050405020303" pitchFamily="18" charset="0"/>
                <a:hlinkClick r:id="rId5">
                  <a:extLst>
                    <a:ext uri="{A12FA001-AC4F-418D-AE19-62706E023703}">
                      <ahyp:hlinkClr xmlns:ahyp="http://schemas.microsoft.com/office/drawing/2018/hyperlinkcolor" val="tx"/>
                    </a:ext>
                  </a:extLst>
                </a:hlinkClick>
              </a:rPr>
              <a:t>Jeff.Hicks@UTDallas.edu</a:t>
            </a:r>
            <a:endParaRPr lang="en-US" dirty="0">
              <a:solidFill>
                <a:schemeClr val="bg1"/>
              </a:solidFill>
              <a:latin typeface="Georgia" panose="02040502050405020303" pitchFamily="18" charset="0"/>
            </a:endParaRPr>
          </a:p>
          <a:p>
            <a:pPr>
              <a:spcAft>
                <a:spcPts val="600"/>
              </a:spcAft>
            </a:pPr>
            <a:r>
              <a:rPr lang="en-US" dirty="0">
                <a:solidFill>
                  <a:schemeClr val="bg1"/>
                </a:solidFill>
                <a:latin typeface="Georgia" panose="02040502050405020303" pitchFamily="18" charset="0"/>
                <a:hlinkClick r:id="rId6">
                  <a:extLst>
                    <a:ext uri="{A12FA001-AC4F-418D-AE19-62706E023703}">
                      <ahyp:hlinkClr xmlns:ahyp="http://schemas.microsoft.com/office/drawing/2018/hyperlinkcolor" val="tx"/>
                    </a:ext>
                  </a:extLst>
                </a:hlinkClick>
              </a:rPr>
              <a:t>www.DallastoLubbock.com</a:t>
            </a:r>
            <a:endParaRPr lang="en-US" dirty="0">
              <a:solidFill>
                <a:schemeClr val="bg1"/>
              </a:solidFill>
              <a:latin typeface="Georgia" panose="02040502050405020303" pitchFamily="18" charset="0"/>
            </a:endParaRPr>
          </a:p>
          <a:p>
            <a:pPr>
              <a:spcAft>
                <a:spcPts val="600"/>
              </a:spcAft>
            </a:pPr>
            <a:endParaRPr lang="en-US" dirty="0">
              <a:solidFill>
                <a:schemeClr val="bg1"/>
              </a:solidFill>
              <a:latin typeface="Georgia" panose="02040502050405020303" pitchFamily="18" charset="0"/>
            </a:endParaRPr>
          </a:p>
        </p:txBody>
      </p:sp>
    </p:spTree>
    <p:extLst>
      <p:ext uri="{BB962C8B-B14F-4D97-AF65-F5344CB8AC3E}">
        <p14:creationId xmlns:p14="http://schemas.microsoft.com/office/powerpoint/2010/main" val="19756486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12699</TotalTime>
  <Words>2922</Words>
  <Application>Microsoft Office PowerPoint</Application>
  <PresentationFormat>Widescreen</PresentationFormat>
  <Paragraphs>267</Paragraphs>
  <Slides>34</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Aptos</vt:lpstr>
      <vt:lpstr>Arial</vt:lpstr>
      <vt:lpstr>Georgia</vt:lpstr>
      <vt:lpstr>Wingdings</vt:lpstr>
      <vt:lpstr>Office Theme</vt:lpstr>
      <vt:lpstr>Dallas to Lubbock: A Deep Map</vt:lpstr>
      <vt:lpstr>Why “Dallas to Lubbock”? A very simple origin story</vt:lpstr>
      <vt:lpstr>What’s a “Deep Map”?1</vt:lpstr>
      <vt:lpstr>Inspiration and Precedent</vt:lpstr>
      <vt:lpstr>My version of a deep map</vt:lpstr>
      <vt:lpstr>SH114 - It’s the only way to fly</vt:lpstr>
      <vt:lpstr>Crossing the 100th Meridian—this alone is sufficient for giving coherence to a journey from Dallas to Lubbock</vt:lpstr>
      <vt:lpstr>Travelling from Dallas to Lubbock you will:</vt:lpstr>
      <vt:lpstr>Four topographical chapters of the journey</vt:lpstr>
      <vt:lpstr>Today: Two stops along the way</vt:lpstr>
      <vt:lpstr>Jacksboro</vt:lpstr>
      <vt:lpstr>Travelling from the flatlands of Dallas, the ascent into Jacksboro is a modest but welcome change (~650ft.)</vt:lpstr>
      <vt:lpstr>Sandstone/limestone formations create the ascent</vt:lpstr>
      <vt:lpstr>These same rocks, which lie just below the surface, largely determine the vegetation above4</vt:lpstr>
      <vt:lpstr>PowerPoint Presentation</vt:lpstr>
      <vt:lpstr>PowerPoint Presentation</vt:lpstr>
      <vt:lpstr>These same rocks, which are just below the surface, largely determine the vegetation above4</vt:lpstr>
      <vt:lpstr>PowerPoint Presentation</vt:lpstr>
      <vt:lpstr>Josiah Gregg, Commerce of the Prairies, 1849, Vol. II, p. 199</vt:lpstr>
      <vt:lpstr>Western Cross Timbers—Important role (actor?) in the history of Jacksboro and the region</vt:lpstr>
      <vt:lpstr>PowerPoint Presentation</vt:lpstr>
      <vt:lpstr>Buried Treasure</vt:lpstr>
      <vt:lpstr>The best reservoir rocks are: 1) porous (storage capacity; space within) and 2) permeable (flow capacity; space between)</vt:lpstr>
      <vt:lpstr>Bub Eldredge</vt:lpstr>
      <vt:lpstr>PowerPoint Presentation</vt:lpstr>
      <vt:lpstr>PowerPoint Presentation</vt:lpstr>
      <vt:lpstr>PowerPoint Presentation</vt:lpstr>
      <vt:lpstr>Dallas to Lubbock: A Deep Map</vt:lpstr>
      <vt:lpstr>References</vt:lpstr>
      <vt:lpstr>References</vt:lpstr>
      <vt:lpstr>References</vt:lpstr>
      <vt:lpstr>Notes</vt:lpstr>
      <vt:lpstr>Notes</vt:lpstr>
      <vt:lpstr>Photo Credits (unless cited on page, by page number)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Hicks, Jeffrey</dc:creator>
  <cp:lastModifiedBy>Hicks, Jeffrey</cp:lastModifiedBy>
  <cp:revision>158</cp:revision>
  <cp:lastPrinted>2026-04-09T05:07:03Z</cp:lastPrinted>
  <dcterms:created xsi:type="dcterms:W3CDTF">2026-03-26T18:08:50Z</dcterms:created>
  <dcterms:modified xsi:type="dcterms:W3CDTF">2026-04-10T12:23:54Z</dcterms:modified>
</cp:coreProperties>
</file>